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1.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EFCC"/>
          </a:solidFill>
        </a:fill>
      </a:tcStyle>
    </a:wholeTbl>
    <a:band2H>
      <a:tcTxStyle b="def" i="def"/>
      <a:tcStyle>
        <a:tcBdr/>
        <a:fill>
          <a:solidFill>
            <a:srgbClr val="F1F7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6CB"/>
          </a:solidFill>
        </a:fill>
      </a:tcStyle>
    </a:wholeTbl>
    <a:band2H>
      <a:tcTxStyle b="def" i="def"/>
      <a:tcStyle>
        <a:tcBdr/>
        <a:fill>
          <a:solidFill>
            <a:srgbClr val="FCEC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0DF"/>
          </a:solidFill>
        </a:fill>
      </a:tcStyle>
    </a:wholeTbl>
    <a:band2H>
      <a:tcTxStyle b="def" i="def"/>
      <a:tcStyle>
        <a:tcBdr/>
        <a:fill>
          <a:solidFill>
            <a:srgbClr val="EAF7F0"/>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6" name="Shape 256"/>
          <p:cNvSpPr/>
          <p:nvPr>
            <p:ph type="sldImg"/>
          </p:nvPr>
        </p:nvSpPr>
        <p:spPr>
          <a:xfrm>
            <a:off x="1143000" y="685800"/>
            <a:ext cx="4572000" cy="3429000"/>
          </a:xfrm>
          <a:prstGeom prst="rect">
            <a:avLst/>
          </a:prstGeom>
        </p:spPr>
        <p:txBody>
          <a:bodyPr/>
          <a:lstStyle/>
          <a:p>
            <a:pPr/>
          </a:p>
        </p:txBody>
      </p:sp>
      <p:sp>
        <p:nvSpPr>
          <p:cNvPr id="257" name="Shape 2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Funded by CMA, Health Canada, UofT (NO industry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lvl1pPr>
              <a:defRPr sz="1800">
                <a:latin typeface="Arial"/>
                <a:ea typeface="Arial"/>
                <a:cs typeface="Arial"/>
                <a:sym typeface="Arial"/>
              </a:defRPr>
            </a:lvl1pPr>
          </a:lstStyle>
          <a:p>
            <a:pPr/>
            <a:r>
              <a:t>The preoperative testing rate was risk-adjusted for age, sex and surgery type.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0"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2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3" name="Title Text"/>
          <p:cNvSpPr txBox="1"/>
          <p:nvPr>
            <p:ph type="title"/>
          </p:nvPr>
        </p:nvSpPr>
        <p:spPr>
          <a:xfrm>
            <a:off x="1154954" y="1447800"/>
            <a:ext cx="8825660" cy="3329581"/>
          </a:xfrm>
          <a:prstGeom prst="rect">
            <a:avLst/>
          </a:prstGeom>
        </p:spPr>
        <p:txBody>
          <a:bodyPr anchor="b">
            <a:normAutofit fontScale="100000" lnSpcReduction="0"/>
          </a:bodyPr>
          <a:lstStyle>
            <a:lvl1pPr>
              <a:defRPr sz="7200"/>
            </a:lvl1pPr>
          </a:lstStyle>
          <a:p>
            <a:pPr/>
            <a:r>
              <a:t>Title Text</a:t>
            </a:r>
          </a:p>
        </p:txBody>
      </p:sp>
      <p:sp>
        <p:nvSpPr>
          <p:cNvPr id="24" name="Body Level One…"/>
          <p:cNvSpPr txBox="1"/>
          <p:nvPr>
            <p:ph type="body" sz="quarter" idx="1"/>
          </p:nvPr>
        </p:nvSpPr>
        <p:spPr>
          <a:xfrm>
            <a:off x="1154954" y="4777380"/>
            <a:ext cx="8825660" cy="861421"/>
          </a:xfrm>
          <a:prstGeom prst="rect">
            <a:avLst/>
          </a:prstGeom>
        </p:spPr>
        <p:txBody>
          <a:bodyPr/>
          <a:lstStyle>
            <a:lvl1pPr marL="0" indent="0">
              <a:buClrTx/>
              <a:buSzTx/>
              <a:buNone/>
              <a:defRPr b="1" cap="all"/>
            </a:lvl1pPr>
            <a:lvl2pPr marL="0" indent="457200">
              <a:buClrTx/>
              <a:buSzTx/>
              <a:buNone/>
              <a:defRPr b="1" cap="all"/>
            </a:lvl2pPr>
            <a:lvl3pPr marL="0" indent="914400">
              <a:buClrTx/>
              <a:buSzTx/>
              <a:buNone/>
              <a:defRPr b="1" cap="all"/>
            </a:lvl3pPr>
            <a:lvl4pPr marL="0" indent="1371600">
              <a:buClrTx/>
              <a:buSzTx/>
              <a:buNone/>
              <a:defRPr b="1" cap="all"/>
            </a:lvl4pPr>
            <a:lvl5pPr marL="0" indent="1828800">
              <a:buClrTx/>
              <a:buSzTx/>
              <a:buNone/>
              <a:defRPr b="1" cap="all"/>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noramic Picture with Caption">
    <p:spTree>
      <p:nvGrpSpPr>
        <p:cNvPr id="1" name=""/>
        <p:cNvGrpSpPr/>
        <p:nvPr/>
      </p:nvGrpSpPr>
      <p:grpSpPr>
        <a:xfrm>
          <a:off x="0" y="0"/>
          <a:ext cx="0" cy="0"/>
          <a:chOff x="0" y="0"/>
          <a:chExt cx="0" cy="0"/>
        </a:xfrm>
      </p:grpSpPr>
      <p:pic>
        <p:nvPicPr>
          <p:cNvPr id="146"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47"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48"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49"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50"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51"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52" name="Title Text"/>
          <p:cNvSpPr txBox="1"/>
          <p:nvPr>
            <p:ph type="title"/>
          </p:nvPr>
        </p:nvSpPr>
        <p:spPr>
          <a:xfrm>
            <a:off x="1154955" y="4800586"/>
            <a:ext cx="8825658" cy="566739"/>
          </a:xfrm>
          <a:prstGeom prst="rect">
            <a:avLst/>
          </a:prstGeom>
        </p:spPr>
        <p:txBody>
          <a:bodyPr anchor="b">
            <a:normAutofit fontScale="100000" lnSpcReduction="0"/>
          </a:bodyPr>
          <a:lstStyle>
            <a:lvl1pPr>
              <a:defRPr sz="2400"/>
            </a:lvl1pPr>
          </a:lstStyle>
          <a:p>
            <a:pPr/>
            <a:r>
              <a:t>Title Text</a:t>
            </a:r>
          </a:p>
        </p:txBody>
      </p:sp>
      <p:sp>
        <p:nvSpPr>
          <p:cNvPr id="153" name="Picture Placeholder 2"/>
          <p:cNvSpPr/>
          <p:nvPr>
            <p:ph type="pic" sz="half" idx="21"/>
          </p:nvPr>
        </p:nvSpPr>
        <p:spPr>
          <a:xfrm>
            <a:off x="1154954" y="685799"/>
            <a:ext cx="8825660" cy="3640668"/>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54" name="Body Level One…"/>
          <p:cNvSpPr txBox="1"/>
          <p:nvPr>
            <p:ph type="body" sz="quarter" idx="1"/>
          </p:nvPr>
        </p:nvSpPr>
        <p:spPr>
          <a:xfrm>
            <a:off x="1154955" y="5367325"/>
            <a:ext cx="8825657"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pic>
        <p:nvPicPr>
          <p:cNvPr id="16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6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6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65"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6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6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68" name="Title Text"/>
          <p:cNvSpPr txBox="1"/>
          <p:nvPr>
            <p:ph type="title"/>
          </p:nvPr>
        </p:nvSpPr>
        <p:spPr>
          <a:xfrm>
            <a:off x="1154954" y="1447800"/>
            <a:ext cx="8825659" cy="1981200"/>
          </a:xfrm>
          <a:prstGeom prst="rect">
            <a:avLst/>
          </a:prstGeom>
        </p:spPr>
        <p:txBody>
          <a:bodyPr>
            <a:normAutofit fontScale="100000" lnSpcReduction="0"/>
          </a:bodyPr>
          <a:lstStyle>
            <a:lvl1pPr>
              <a:defRPr sz="4800"/>
            </a:lvl1pPr>
          </a:lstStyle>
          <a:p>
            <a:pPr/>
            <a:r>
              <a:t>Title Text</a:t>
            </a:r>
          </a:p>
        </p:txBody>
      </p:sp>
      <p:sp>
        <p:nvSpPr>
          <p:cNvPr id="169" name="Body Level One…"/>
          <p:cNvSpPr txBox="1"/>
          <p:nvPr>
            <p:ph type="body" sz="half" idx="1"/>
          </p:nvPr>
        </p:nvSpPr>
        <p:spPr>
          <a:xfrm>
            <a:off x="1154954" y="3657600"/>
            <a:ext cx="8825659" cy="2362200"/>
          </a:xfrm>
          <a:prstGeom prst="rect">
            <a:avLst/>
          </a:prstGeom>
        </p:spPr>
        <p:txBody>
          <a:bodyPr anchor="ctr"/>
          <a:lstStyle>
            <a:lvl1pPr marL="0" indent="0">
              <a:buClrTx/>
              <a:buSzTx/>
              <a:buNone/>
              <a:defRPr sz="1800"/>
            </a:lvl1pPr>
            <a:lvl2pPr marL="0" indent="457200">
              <a:buClrTx/>
              <a:buSzTx/>
              <a:buNone/>
              <a:defRPr sz="1800"/>
            </a:lvl2pPr>
            <a:lvl3pPr marL="0" indent="914400">
              <a:buClrTx/>
              <a:buSzTx/>
              <a:buNone/>
              <a:defRPr sz="1800"/>
            </a:lvl3pPr>
            <a:lvl4pPr marL="0" indent="1371600">
              <a:buClrTx/>
              <a:buSzTx/>
              <a:buNone/>
              <a:defRPr sz="1800"/>
            </a:lvl4pPr>
            <a:lvl5pPr marL="0" indent="18288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pic>
        <p:nvPicPr>
          <p:cNvPr id="17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7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7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80"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8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8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83" name="Title Text"/>
          <p:cNvSpPr txBox="1"/>
          <p:nvPr>
            <p:ph type="title"/>
          </p:nvPr>
        </p:nvSpPr>
        <p:spPr>
          <a:xfrm>
            <a:off x="1574800" y="1447800"/>
            <a:ext cx="7999316" cy="2323375"/>
          </a:xfrm>
          <a:prstGeom prst="rect">
            <a:avLst/>
          </a:prstGeom>
        </p:spPr>
        <p:txBody>
          <a:bodyPr>
            <a:normAutofit fontScale="100000" lnSpcReduction="0"/>
          </a:bodyPr>
          <a:lstStyle>
            <a:lvl1pPr>
              <a:defRPr sz="4800"/>
            </a:lvl1pPr>
          </a:lstStyle>
          <a:p>
            <a:pPr/>
            <a:r>
              <a:t>Title Text</a:t>
            </a:r>
          </a:p>
        </p:txBody>
      </p:sp>
      <p:sp>
        <p:nvSpPr>
          <p:cNvPr id="184" name="Body Level One…"/>
          <p:cNvSpPr txBox="1"/>
          <p:nvPr>
            <p:ph type="body" sz="quarter" idx="1"/>
          </p:nvPr>
        </p:nvSpPr>
        <p:spPr>
          <a:xfrm>
            <a:off x="1930400" y="3771174"/>
            <a:ext cx="7279649" cy="342175"/>
          </a:xfrm>
          <a:prstGeom prst="rect">
            <a:avLst/>
          </a:prstGeom>
        </p:spPr>
        <p:txBody>
          <a:bodyPr/>
          <a:lstStyle>
            <a:lvl1pPr marL="0" indent="0">
              <a:buClrTx/>
              <a:buSzTx/>
              <a:buNone/>
              <a:defRPr cap="small" sz="1400">
                <a:solidFill>
                  <a:schemeClr val="accent1"/>
                </a:solidFill>
                <a:latin typeface="Century Gothic"/>
                <a:ea typeface="Century Gothic"/>
                <a:cs typeface="Century Gothic"/>
                <a:sym typeface="Century Gothic"/>
              </a:defRPr>
            </a:lvl1pPr>
            <a:lvl2pPr marL="0" indent="457200">
              <a:buClrTx/>
              <a:buSzTx/>
              <a:buNone/>
              <a:defRPr cap="small" sz="1400">
                <a:solidFill>
                  <a:schemeClr val="accent1"/>
                </a:solidFill>
                <a:latin typeface="Century Gothic"/>
                <a:ea typeface="Century Gothic"/>
                <a:cs typeface="Century Gothic"/>
                <a:sym typeface="Century Gothic"/>
              </a:defRPr>
            </a:lvl2pPr>
            <a:lvl3pPr marL="0" indent="914400">
              <a:buClrTx/>
              <a:buSzTx/>
              <a:buNone/>
              <a:defRPr cap="small" sz="1400">
                <a:solidFill>
                  <a:schemeClr val="accent1"/>
                </a:solidFill>
                <a:latin typeface="Century Gothic"/>
                <a:ea typeface="Century Gothic"/>
                <a:cs typeface="Century Gothic"/>
                <a:sym typeface="Century Gothic"/>
              </a:defRPr>
            </a:lvl3pPr>
            <a:lvl4pPr marL="0" indent="1371600">
              <a:buClrTx/>
              <a:buSzTx/>
              <a:buNone/>
              <a:defRPr cap="small" sz="1400">
                <a:solidFill>
                  <a:schemeClr val="accent1"/>
                </a:solidFill>
                <a:latin typeface="Century Gothic"/>
                <a:ea typeface="Century Gothic"/>
                <a:cs typeface="Century Gothic"/>
                <a:sym typeface="Century Gothic"/>
              </a:defRPr>
            </a:lvl4pPr>
            <a:lvl5pPr marL="0" indent="1828800">
              <a:buClrTx/>
              <a:buSzTx/>
              <a:buNone/>
              <a:defRPr cap="small" sz="1400">
                <a:solidFill>
                  <a:schemeClr val="accent1"/>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85" name="Text Placeholder 3"/>
          <p:cNvSpPr/>
          <p:nvPr>
            <p:ph type="body" sz="quarter" idx="21"/>
          </p:nvPr>
        </p:nvSpPr>
        <p:spPr>
          <a:xfrm>
            <a:off x="1154954" y="4350656"/>
            <a:ext cx="8825659" cy="1676401"/>
          </a:xfrm>
          <a:prstGeom prst="rect">
            <a:avLst/>
          </a:prstGeom>
        </p:spPr>
        <p:txBody>
          <a:bodyPr anchor="ctr"/>
          <a:lstStyle/>
          <a:p>
            <a:pPr marL="0" indent="0">
              <a:buClrTx/>
              <a:buSzTx/>
              <a:buNone/>
              <a:defRPr sz="1800"/>
            </a:pPr>
          </a:p>
        </p:txBody>
      </p:sp>
      <p:sp>
        <p:nvSpPr>
          <p:cNvPr id="186" name="TextBox 8"/>
          <p:cNvSpPr txBox="1"/>
          <p:nvPr/>
        </p:nvSpPr>
        <p:spPr>
          <a:xfrm>
            <a:off x="944014" y="971253"/>
            <a:ext cx="710473" cy="18187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200">
                <a:solidFill>
                  <a:schemeClr val="accent1"/>
                </a:solidFill>
                <a:latin typeface="Arial"/>
                <a:ea typeface="Arial"/>
                <a:cs typeface="Arial"/>
                <a:sym typeface="Arial"/>
              </a:defRPr>
            </a:lvl1pPr>
          </a:lstStyle>
          <a:p>
            <a:pPr/>
            <a:r>
              <a:t>“</a:t>
            </a:r>
          </a:p>
        </p:txBody>
      </p:sp>
      <p:sp>
        <p:nvSpPr>
          <p:cNvPr id="187" name="TextBox 12"/>
          <p:cNvSpPr txBox="1"/>
          <p:nvPr/>
        </p:nvSpPr>
        <p:spPr>
          <a:xfrm>
            <a:off x="9376209" y="2613786"/>
            <a:ext cx="710473" cy="1818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200">
                <a:solidFill>
                  <a:schemeClr val="accent1"/>
                </a:solidFill>
                <a:latin typeface="Arial"/>
                <a:ea typeface="Arial"/>
                <a:cs typeface="Arial"/>
                <a:sym typeface="Arial"/>
              </a:defRPr>
            </a:lvl1pPr>
          </a:lstStyle>
          <a:p>
            <a:pPr/>
            <a:r>
              <a:t>”</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pic>
        <p:nvPicPr>
          <p:cNvPr id="195"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96"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97"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98"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99"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00"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01" name="Title Text"/>
          <p:cNvSpPr txBox="1"/>
          <p:nvPr>
            <p:ph type="title"/>
          </p:nvPr>
        </p:nvSpPr>
        <p:spPr>
          <a:xfrm>
            <a:off x="1154954" y="3124200"/>
            <a:ext cx="8825660" cy="1653181"/>
          </a:xfrm>
          <a:prstGeom prst="rect">
            <a:avLst/>
          </a:prstGeom>
        </p:spPr>
        <p:txBody>
          <a:bodyPr anchor="b">
            <a:normAutofit fontScale="100000" lnSpcReduction="0"/>
          </a:bodyPr>
          <a:lstStyle>
            <a:lvl1pPr>
              <a:defRPr sz="4000"/>
            </a:lvl1pPr>
          </a:lstStyle>
          <a:p>
            <a:pPr/>
            <a:r>
              <a:t>Title Text</a:t>
            </a:r>
          </a:p>
        </p:txBody>
      </p:sp>
      <p:sp>
        <p:nvSpPr>
          <p:cNvPr id="202" name="Body Level One…"/>
          <p:cNvSpPr txBox="1"/>
          <p:nvPr>
            <p:ph type="body" sz="quarter" idx="1"/>
          </p:nvPr>
        </p:nvSpPr>
        <p:spPr>
          <a:xfrm>
            <a:off x="1154954" y="4777380"/>
            <a:ext cx="8825659" cy="860401"/>
          </a:xfrm>
          <a:prstGeom prst="rect">
            <a:avLst/>
          </a:prstGeom>
        </p:spPr>
        <p:txBody>
          <a:bodyPr/>
          <a:lstStyle>
            <a:lvl1pPr marL="0" indent="0">
              <a:buClrTx/>
              <a:buSzTx/>
              <a:buNone/>
              <a:defRPr sz="2000">
                <a:solidFill>
                  <a:schemeClr val="accent1"/>
                </a:solidFill>
              </a:defRPr>
            </a:lvl1pPr>
            <a:lvl2pPr marL="0" indent="457200">
              <a:buClrTx/>
              <a:buSzTx/>
              <a:buNone/>
              <a:defRPr sz="2000">
                <a:solidFill>
                  <a:schemeClr val="accent1"/>
                </a:solidFill>
              </a:defRPr>
            </a:lvl2pPr>
            <a:lvl3pPr marL="0" indent="914400">
              <a:buClrTx/>
              <a:buSzTx/>
              <a:buNone/>
              <a:defRPr sz="2000">
                <a:solidFill>
                  <a:schemeClr val="accent1"/>
                </a:solidFill>
              </a:defRPr>
            </a:lvl3pPr>
            <a:lvl4pPr marL="0" indent="1371600">
              <a:buClrTx/>
              <a:buSzTx/>
              <a:buNone/>
              <a:defRPr sz="2000">
                <a:solidFill>
                  <a:schemeClr val="accent1"/>
                </a:solidFill>
              </a:defRPr>
            </a:lvl4pPr>
            <a:lvl5pPr marL="0" indent="1828800">
              <a:buClrTx/>
              <a:buSzTx/>
              <a:buNone/>
              <a:defRPr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umn">
    <p:spTree>
      <p:nvGrpSpPr>
        <p:cNvPr id="1" name=""/>
        <p:cNvGrpSpPr/>
        <p:nvPr/>
      </p:nvGrpSpPr>
      <p:grpSpPr>
        <a:xfrm>
          <a:off x="0" y="0"/>
          <a:ext cx="0" cy="0"/>
          <a:chOff x="0" y="0"/>
          <a:chExt cx="0" cy="0"/>
        </a:xfrm>
      </p:grpSpPr>
      <p:pic>
        <p:nvPicPr>
          <p:cNvPr id="210"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11"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12"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13"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214"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15"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16" name="Title Text"/>
          <p:cNvSpPr txBox="1"/>
          <p:nvPr>
            <p:ph type="title"/>
          </p:nvPr>
        </p:nvSpPr>
        <p:spPr>
          <a:xfrm>
            <a:off x="646110" y="452718"/>
            <a:ext cx="9404724" cy="1400531"/>
          </a:xfrm>
          <a:prstGeom prst="rect">
            <a:avLst/>
          </a:prstGeom>
        </p:spPr>
        <p:txBody>
          <a:bodyPr>
            <a:normAutofit fontScale="100000" lnSpcReduction="0"/>
          </a:bodyPr>
          <a:lstStyle>
            <a:lvl1pPr>
              <a:defRPr sz="4200"/>
            </a:lvl1pPr>
          </a:lstStyle>
          <a:p>
            <a:pPr/>
            <a:r>
              <a:t>Title Text</a:t>
            </a:r>
          </a:p>
        </p:txBody>
      </p:sp>
      <p:sp>
        <p:nvSpPr>
          <p:cNvPr id="217" name="Body Level One…"/>
          <p:cNvSpPr txBox="1"/>
          <p:nvPr>
            <p:ph type="body" sz="quarter" idx="1"/>
          </p:nvPr>
        </p:nvSpPr>
        <p:spPr>
          <a:xfrm>
            <a:off x="632946" y="1981200"/>
            <a:ext cx="294686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18" name="Text Placeholder 3"/>
          <p:cNvSpPr/>
          <p:nvPr>
            <p:ph type="body" sz="quarter" idx="21"/>
          </p:nvPr>
        </p:nvSpPr>
        <p:spPr>
          <a:xfrm>
            <a:off x="652462" y="2667000"/>
            <a:ext cx="2927351" cy="3589338"/>
          </a:xfrm>
          <a:prstGeom prst="rect">
            <a:avLst/>
          </a:prstGeom>
        </p:spPr>
        <p:txBody>
          <a:bodyPr/>
          <a:lstStyle/>
          <a:p>
            <a:pPr marL="0" indent="0">
              <a:buClrTx/>
              <a:buSzTx/>
              <a:buNone/>
              <a:defRPr sz="1400"/>
            </a:pPr>
          </a:p>
        </p:txBody>
      </p:sp>
      <p:sp>
        <p:nvSpPr>
          <p:cNvPr id="219" name="Text Placeholder 4"/>
          <p:cNvSpPr/>
          <p:nvPr>
            <p:ph type="body" sz="quarter" idx="22"/>
          </p:nvPr>
        </p:nvSpPr>
        <p:spPr>
          <a:xfrm>
            <a:off x="3883659" y="1981200"/>
            <a:ext cx="2936242" cy="576263"/>
          </a:xfrm>
          <a:prstGeom prst="rect">
            <a:avLst/>
          </a:prstGeom>
        </p:spPr>
        <p:txBody>
          <a:bodyPr anchor="b"/>
          <a:lstStyle/>
          <a:p>
            <a:pPr marL="0" indent="0">
              <a:buClrTx/>
              <a:buSzTx/>
              <a:buNone/>
              <a:defRPr sz="2400">
                <a:solidFill>
                  <a:schemeClr val="accent1"/>
                </a:solidFill>
              </a:defRPr>
            </a:pPr>
          </a:p>
        </p:txBody>
      </p:sp>
      <p:sp>
        <p:nvSpPr>
          <p:cNvPr id="220" name="Text Placeholder 3"/>
          <p:cNvSpPr/>
          <p:nvPr>
            <p:ph type="body" sz="quarter" idx="23"/>
          </p:nvPr>
        </p:nvSpPr>
        <p:spPr>
          <a:xfrm>
            <a:off x="3873105" y="2667000"/>
            <a:ext cx="2946795" cy="3589338"/>
          </a:xfrm>
          <a:prstGeom prst="rect">
            <a:avLst/>
          </a:prstGeom>
        </p:spPr>
        <p:txBody>
          <a:bodyPr/>
          <a:lstStyle/>
          <a:p>
            <a:pPr marL="0" indent="0">
              <a:buClrTx/>
              <a:buSzTx/>
              <a:buNone/>
              <a:defRPr sz="1400"/>
            </a:pPr>
          </a:p>
        </p:txBody>
      </p:sp>
      <p:sp>
        <p:nvSpPr>
          <p:cNvPr id="221" name="Text Placeholder 4"/>
          <p:cNvSpPr/>
          <p:nvPr>
            <p:ph type="body" sz="quarter" idx="24"/>
          </p:nvPr>
        </p:nvSpPr>
        <p:spPr>
          <a:xfrm>
            <a:off x="7124700" y="1981200"/>
            <a:ext cx="2932114" cy="576263"/>
          </a:xfrm>
          <a:prstGeom prst="rect">
            <a:avLst/>
          </a:prstGeom>
        </p:spPr>
        <p:txBody>
          <a:bodyPr anchor="b"/>
          <a:lstStyle/>
          <a:p>
            <a:pPr marL="0" indent="0">
              <a:buClrTx/>
              <a:buSzTx/>
              <a:buNone/>
              <a:defRPr sz="2400">
                <a:solidFill>
                  <a:schemeClr val="accent1"/>
                </a:solidFill>
              </a:defRPr>
            </a:pPr>
          </a:p>
        </p:txBody>
      </p:sp>
      <p:sp>
        <p:nvSpPr>
          <p:cNvPr id="222" name="Text Placeholder 3"/>
          <p:cNvSpPr/>
          <p:nvPr>
            <p:ph type="body" sz="quarter" idx="25"/>
          </p:nvPr>
        </p:nvSpPr>
        <p:spPr>
          <a:xfrm>
            <a:off x="7124700" y="2667000"/>
            <a:ext cx="2932114" cy="3589338"/>
          </a:xfrm>
          <a:prstGeom prst="rect">
            <a:avLst/>
          </a:prstGeom>
        </p:spPr>
        <p:txBody>
          <a:bodyPr/>
          <a:lstStyle/>
          <a:p>
            <a:pPr marL="0" indent="0">
              <a:buClrTx/>
              <a:buSzTx/>
              <a:buNone/>
              <a:defRPr sz="1400"/>
            </a:pPr>
          </a:p>
        </p:txBody>
      </p:sp>
      <p:sp>
        <p:nvSpPr>
          <p:cNvPr id="223" name="Straight Connector 16"/>
          <p:cNvSpPr/>
          <p:nvPr/>
        </p:nvSpPr>
        <p:spPr>
          <a:xfrm flipH="1">
            <a:off x="3726141" y="2133600"/>
            <a:ext cx="1" cy="3962400"/>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24" name="Straight Connector 17"/>
          <p:cNvSpPr/>
          <p:nvPr/>
        </p:nvSpPr>
        <p:spPr>
          <a:xfrm flipH="1">
            <a:off x="6962226" y="2133600"/>
            <a:ext cx="1" cy="3966882"/>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icture Column">
    <p:spTree>
      <p:nvGrpSpPr>
        <p:cNvPr id="1" name=""/>
        <p:cNvGrpSpPr/>
        <p:nvPr/>
      </p:nvGrpSpPr>
      <p:grpSpPr>
        <a:xfrm>
          <a:off x="0" y="0"/>
          <a:ext cx="0" cy="0"/>
          <a:chOff x="0" y="0"/>
          <a:chExt cx="0" cy="0"/>
        </a:xfrm>
      </p:grpSpPr>
      <p:pic>
        <p:nvPicPr>
          <p:cNvPr id="23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3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3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35"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23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3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38" name="Title Text"/>
          <p:cNvSpPr txBox="1"/>
          <p:nvPr>
            <p:ph type="title"/>
          </p:nvPr>
        </p:nvSpPr>
        <p:spPr>
          <a:xfrm>
            <a:off x="646110" y="452718"/>
            <a:ext cx="9404724" cy="1400531"/>
          </a:xfrm>
          <a:prstGeom prst="rect">
            <a:avLst/>
          </a:prstGeom>
        </p:spPr>
        <p:txBody>
          <a:bodyPr>
            <a:normAutofit fontScale="100000" lnSpcReduction="0"/>
          </a:bodyPr>
          <a:lstStyle>
            <a:lvl1pPr>
              <a:defRPr sz="4200"/>
            </a:lvl1pPr>
          </a:lstStyle>
          <a:p>
            <a:pPr/>
            <a:r>
              <a:t>Title Text</a:t>
            </a:r>
          </a:p>
        </p:txBody>
      </p:sp>
      <p:sp>
        <p:nvSpPr>
          <p:cNvPr id="239" name="Body Level One…"/>
          <p:cNvSpPr txBox="1"/>
          <p:nvPr>
            <p:ph type="body" sz="quarter" idx="1"/>
          </p:nvPr>
        </p:nvSpPr>
        <p:spPr>
          <a:xfrm>
            <a:off x="652462" y="4250949"/>
            <a:ext cx="2940051"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40" name="Picture Placeholder 2"/>
          <p:cNvSpPr/>
          <p:nvPr>
            <p:ph type="pic" sz="quarter" idx="21"/>
          </p:nvPr>
        </p:nvSpPr>
        <p:spPr>
          <a:xfrm>
            <a:off x="652462" y="2209800"/>
            <a:ext cx="2940051"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1" name="Text Placeholder 3"/>
          <p:cNvSpPr/>
          <p:nvPr>
            <p:ph type="body" sz="quarter" idx="22"/>
          </p:nvPr>
        </p:nvSpPr>
        <p:spPr>
          <a:xfrm>
            <a:off x="652462" y="4827211"/>
            <a:ext cx="2940051" cy="659190"/>
          </a:xfrm>
          <a:prstGeom prst="rect">
            <a:avLst/>
          </a:prstGeom>
        </p:spPr>
        <p:txBody>
          <a:bodyPr/>
          <a:lstStyle/>
          <a:p>
            <a:pPr marL="0" indent="0">
              <a:buClrTx/>
              <a:buSzTx/>
              <a:buNone/>
              <a:defRPr sz="1400"/>
            </a:pPr>
          </a:p>
        </p:txBody>
      </p:sp>
      <p:sp>
        <p:nvSpPr>
          <p:cNvPr id="242" name="Text Placeholder 4"/>
          <p:cNvSpPr/>
          <p:nvPr>
            <p:ph type="body" sz="quarter" idx="23"/>
          </p:nvPr>
        </p:nvSpPr>
        <p:spPr>
          <a:xfrm>
            <a:off x="3889375" y="4250949"/>
            <a:ext cx="2930525" cy="576263"/>
          </a:xfrm>
          <a:prstGeom prst="rect">
            <a:avLst/>
          </a:prstGeom>
        </p:spPr>
        <p:txBody>
          <a:bodyPr anchor="b"/>
          <a:lstStyle/>
          <a:p>
            <a:pPr marL="0" indent="0">
              <a:buClrTx/>
              <a:buSzTx/>
              <a:buNone/>
              <a:defRPr sz="2400">
                <a:solidFill>
                  <a:schemeClr val="accent1"/>
                </a:solidFill>
              </a:defRPr>
            </a:pPr>
          </a:p>
        </p:txBody>
      </p:sp>
      <p:sp>
        <p:nvSpPr>
          <p:cNvPr id="243" name="Picture Placeholder 2"/>
          <p:cNvSpPr/>
          <p:nvPr>
            <p:ph type="pic" sz="quarter" idx="24"/>
          </p:nvPr>
        </p:nvSpPr>
        <p:spPr>
          <a:xfrm>
            <a:off x="3889373" y="2209800"/>
            <a:ext cx="2930526"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4" name="Text Placeholder 3"/>
          <p:cNvSpPr/>
          <p:nvPr>
            <p:ph type="body" sz="quarter" idx="25"/>
          </p:nvPr>
        </p:nvSpPr>
        <p:spPr>
          <a:xfrm>
            <a:off x="3888021" y="4827210"/>
            <a:ext cx="2934407" cy="659189"/>
          </a:xfrm>
          <a:prstGeom prst="rect">
            <a:avLst/>
          </a:prstGeom>
        </p:spPr>
        <p:txBody>
          <a:bodyPr/>
          <a:lstStyle/>
          <a:p>
            <a:pPr marL="0" indent="0">
              <a:buClrTx/>
              <a:buSzTx/>
              <a:buNone/>
              <a:defRPr sz="1400"/>
            </a:pPr>
          </a:p>
        </p:txBody>
      </p:sp>
      <p:sp>
        <p:nvSpPr>
          <p:cNvPr id="245" name="Text Placeholder 4"/>
          <p:cNvSpPr/>
          <p:nvPr>
            <p:ph type="body" sz="quarter" idx="26"/>
          </p:nvPr>
        </p:nvSpPr>
        <p:spPr>
          <a:xfrm>
            <a:off x="7124700" y="4250949"/>
            <a:ext cx="2932114" cy="576263"/>
          </a:xfrm>
          <a:prstGeom prst="rect">
            <a:avLst/>
          </a:prstGeom>
        </p:spPr>
        <p:txBody>
          <a:bodyPr anchor="b"/>
          <a:lstStyle/>
          <a:p>
            <a:pPr marL="0" indent="0">
              <a:buClrTx/>
              <a:buSzTx/>
              <a:buNone/>
              <a:defRPr sz="2400">
                <a:solidFill>
                  <a:schemeClr val="accent1"/>
                </a:solidFill>
              </a:defRPr>
            </a:pPr>
          </a:p>
        </p:txBody>
      </p:sp>
      <p:sp>
        <p:nvSpPr>
          <p:cNvPr id="246" name="Picture Placeholder 2"/>
          <p:cNvSpPr/>
          <p:nvPr>
            <p:ph type="pic" sz="quarter" idx="27"/>
          </p:nvPr>
        </p:nvSpPr>
        <p:spPr>
          <a:xfrm>
            <a:off x="7124699" y="2209800"/>
            <a:ext cx="2932114"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7" name="Text Placeholder 3"/>
          <p:cNvSpPr/>
          <p:nvPr>
            <p:ph type="body" sz="quarter" idx="28"/>
          </p:nvPr>
        </p:nvSpPr>
        <p:spPr>
          <a:xfrm>
            <a:off x="7124575" y="4827208"/>
            <a:ext cx="2935998" cy="659189"/>
          </a:xfrm>
          <a:prstGeom prst="rect">
            <a:avLst/>
          </a:prstGeom>
        </p:spPr>
        <p:txBody>
          <a:bodyPr/>
          <a:lstStyle/>
          <a:p>
            <a:pPr marL="0" indent="0">
              <a:buClrTx/>
              <a:buSzTx/>
              <a:buNone/>
              <a:defRPr sz="1400"/>
            </a:pPr>
          </a:p>
        </p:txBody>
      </p:sp>
      <p:sp>
        <p:nvSpPr>
          <p:cNvPr id="248" name="Straight Connector 16"/>
          <p:cNvSpPr/>
          <p:nvPr/>
        </p:nvSpPr>
        <p:spPr>
          <a:xfrm flipH="1">
            <a:off x="3726141" y="2133600"/>
            <a:ext cx="1" cy="3962400"/>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49" name="Straight Connector 17"/>
          <p:cNvSpPr/>
          <p:nvPr/>
        </p:nvSpPr>
        <p:spPr>
          <a:xfrm flipH="1">
            <a:off x="6962226" y="2133600"/>
            <a:ext cx="1" cy="3966882"/>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3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3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3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35"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3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3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38" name="Title Text"/>
          <p:cNvSpPr txBox="1"/>
          <p:nvPr>
            <p:ph type="title"/>
          </p:nvPr>
        </p:nvSpPr>
        <p:spPr>
          <a:xfrm>
            <a:off x="646110" y="452718"/>
            <a:ext cx="9404724" cy="1400531"/>
          </a:xfrm>
          <a:prstGeom prst="rect">
            <a:avLst/>
          </a:prstGeom>
        </p:spPr>
        <p:txBody>
          <a:bodyPr>
            <a:normAutofit fontScale="100000" lnSpcReduction="0"/>
          </a:bodyPr>
          <a:lstStyle/>
          <a:p>
            <a:pPr/>
            <a:r>
              <a:t>Title Text</a:t>
            </a:r>
          </a:p>
        </p:txBody>
      </p:sp>
      <p:sp>
        <p:nvSpPr>
          <p:cNvPr id="39" name="Body Level One…"/>
          <p:cNvSpPr txBox="1"/>
          <p:nvPr>
            <p:ph type="body" idx="1"/>
          </p:nvPr>
        </p:nvSpPr>
        <p:spPr>
          <a:xfrm>
            <a:off x="1103312" y="2052917"/>
            <a:ext cx="8946541" cy="419548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4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4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4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50"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5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5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53" name="Title Text"/>
          <p:cNvSpPr txBox="1"/>
          <p:nvPr>
            <p:ph type="title"/>
          </p:nvPr>
        </p:nvSpPr>
        <p:spPr>
          <a:xfrm>
            <a:off x="1154955" y="2861733"/>
            <a:ext cx="8825658" cy="1915648"/>
          </a:xfrm>
          <a:prstGeom prst="rect">
            <a:avLst/>
          </a:prstGeom>
        </p:spPr>
        <p:txBody>
          <a:bodyPr anchor="b">
            <a:normAutofit fontScale="100000" lnSpcReduction="0"/>
          </a:bodyPr>
          <a:lstStyle>
            <a:lvl1pPr>
              <a:defRPr sz="4000"/>
            </a:lvl1pPr>
          </a:lstStyle>
          <a:p>
            <a:pPr/>
            <a:r>
              <a:t>Title Text</a:t>
            </a:r>
          </a:p>
        </p:txBody>
      </p:sp>
      <p:sp>
        <p:nvSpPr>
          <p:cNvPr id="54" name="Body Level One…"/>
          <p:cNvSpPr txBox="1"/>
          <p:nvPr>
            <p:ph type="body" sz="quarter" idx="1"/>
          </p:nvPr>
        </p:nvSpPr>
        <p:spPr>
          <a:xfrm>
            <a:off x="1154954" y="4777380"/>
            <a:ext cx="8825660" cy="860401"/>
          </a:xfrm>
          <a:prstGeom prst="rect">
            <a:avLst/>
          </a:prstGeom>
        </p:spPr>
        <p:txBody>
          <a:bodyPr/>
          <a:lstStyle>
            <a:lvl1pPr marL="0" indent="0">
              <a:buClrTx/>
              <a:buSzTx/>
              <a:buNone/>
              <a:defRPr cap="all" sz="2000">
                <a:solidFill>
                  <a:schemeClr val="accent1"/>
                </a:solidFill>
              </a:defRPr>
            </a:lvl1pPr>
            <a:lvl2pPr marL="0" indent="457200">
              <a:buClrTx/>
              <a:buSzTx/>
              <a:buNone/>
              <a:defRPr cap="all" sz="2000">
                <a:solidFill>
                  <a:schemeClr val="accent1"/>
                </a:solidFill>
              </a:defRPr>
            </a:lvl2pPr>
            <a:lvl3pPr marL="0" indent="914400">
              <a:buClrTx/>
              <a:buSzTx/>
              <a:buNone/>
              <a:defRPr cap="all" sz="2000">
                <a:solidFill>
                  <a:schemeClr val="accent1"/>
                </a:solidFill>
              </a:defRPr>
            </a:lvl3pPr>
            <a:lvl4pPr marL="0" indent="1371600">
              <a:buClrTx/>
              <a:buSzTx/>
              <a:buNone/>
              <a:defRPr cap="all" sz="2000">
                <a:solidFill>
                  <a:schemeClr val="accent1"/>
                </a:solidFill>
              </a:defRPr>
            </a:lvl4pPr>
            <a:lvl5pPr marL="0" indent="1828800">
              <a:buClrTx/>
              <a:buSzTx/>
              <a:buNone/>
              <a:defRPr cap="all"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6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6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6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65"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6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6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68" name="Title Text"/>
          <p:cNvSpPr txBox="1"/>
          <p:nvPr>
            <p:ph type="title"/>
          </p:nvPr>
        </p:nvSpPr>
        <p:spPr>
          <a:xfrm>
            <a:off x="646110" y="452718"/>
            <a:ext cx="9404724" cy="1400531"/>
          </a:xfrm>
          <a:prstGeom prst="rect">
            <a:avLst/>
          </a:prstGeom>
        </p:spPr>
        <p:txBody>
          <a:bodyPr>
            <a:normAutofit fontScale="100000" lnSpcReduction="0"/>
          </a:bodyPr>
          <a:lstStyle/>
          <a:p>
            <a:pPr/>
            <a:r>
              <a:t>Title Text</a:t>
            </a:r>
          </a:p>
        </p:txBody>
      </p:sp>
      <p:sp>
        <p:nvSpPr>
          <p:cNvPr id="69" name="Body Level One…"/>
          <p:cNvSpPr txBox="1"/>
          <p:nvPr>
            <p:ph type="body" sz="half" idx="1"/>
          </p:nvPr>
        </p:nvSpPr>
        <p:spPr>
          <a:xfrm>
            <a:off x="1103312" y="2060575"/>
            <a:ext cx="4396340" cy="4195763"/>
          </a:xfrm>
          <a:prstGeom prst="rect">
            <a:avLst/>
          </a:prstGeom>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7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7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7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80"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8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8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83" name="Title Text"/>
          <p:cNvSpPr txBox="1"/>
          <p:nvPr>
            <p:ph type="title"/>
          </p:nvPr>
        </p:nvSpPr>
        <p:spPr>
          <a:xfrm>
            <a:off x="646110" y="452718"/>
            <a:ext cx="9404724" cy="1400531"/>
          </a:xfrm>
          <a:prstGeom prst="rect">
            <a:avLst/>
          </a:prstGeom>
        </p:spPr>
        <p:txBody>
          <a:bodyPr>
            <a:normAutofit fontScale="100000" lnSpcReduction="0"/>
          </a:bodyPr>
          <a:lstStyle/>
          <a:p>
            <a:pPr/>
            <a:r>
              <a:t>Title Text</a:t>
            </a:r>
          </a:p>
        </p:txBody>
      </p:sp>
      <p:sp>
        <p:nvSpPr>
          <p:cNvPr id="84" name="Body Level One…"/>
          <p:cNvSpPr txBox="1"/>
          <p:nvPr>
            <p:ph type="body" sz="quarter" idx="1"/>
          </p:nvPr>
        </p:nvSpPr>
        <p:spPr>
          <a:xfrm>
            <a:off x="1103312" y="1905000"/>
            <a:ext cx="4396339"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85" name="Text Placeholder 4"/>
          <p:cNvSpPr/>
          <p:nvPr>
            <p:ph type="body" sz="quarter" idx="21"/>
          </p:nvPr>
        </p:nvSpPr>
        <p:spPr>
          <a:xfrm>
            <a:off x="5654495" y="1905000"/>
            <a:ext cx="4396340" cy="576263"/>
          </a:xfrm>
          <a:prstGeom prst="rect">
            <a:avLst/>
          </a:prstGeom>
        </p:spPr>
        <p:txBody>
          <a:bodyPr anchor="b"/>
          <a:lstStyle/>
          <a:p>
            <a:pPr marL="0" indent="0">
              <a:buClrTx/>
              <a:buSzTx/>
              <a:buNone/>
              <a:defRPr sz="2400">
                <a:solidFill>
                  <a:schemeClr val="accent1"/>
                </a:solidFill>
              </a:defRPr>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93"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94"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95"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96"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97"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98"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99" name="Title Text"/>
          <p:cNvSpPr txBox="1"/>
          <p:nvPr>
            <p:ph type="title"/>
          </p:nvPr>
        </p:nvSpPr>
        <p:spPr>
          <a:xfrm>
            <a:off x="646110" y="452718"/>
            <a:ext cx="9404724" cy="1400531"/>
          </a:xfrm>
          <a:prstGeom prst="rect">
            <a:avLst/>
          </a:prstGeom>
        </p:spPr>
        <p:txBody>
          <a:bodyPr>
            <a:normAutofit fontScale="100000" lnSpcReduction="0"/>
          </a:bodyPr>
          <a:lstStyle/>
          <a:p>
            <a:pPr/>
            <a:r>
              <a:t>Title Text</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114"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15"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16"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17"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18"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19"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20" name="Title Text"/>
          <p:cNvSpPr txBox="1"/>
          <p:nvPr>
            <p:ph type="title"/>
          </p:nvPr>
        </p:nvSpPr>
        <p:spPr>
          <a:xfrm>
            <a:off x="1154954" y="1447800"/>
            <a:ext cx="3401065" cy="1447800"/>
          </a:xfrm>
          <a:prstGeom prst="rect">
            <a:avLst/>
          </a:prstGeom>
        </p:spPr>
        <p:txBody>
          <a:bodyPr anchor="b">
            <a:normAutofit fontScale="100000" lnSpcReduction="0"/>
          </a:bodyPr>
          <a:lstStyle>
            <a:lvl1pPr>
              <a:defRPr sz="2400"/>
            </a:lvl1pPr>
          </a:lstStyle>
          <a:p>
            <a:pPr/>
            <a:r>
              <a:t>Title Text</a:t>
            </a:r>
          </a:p>
        </p:txBody>
      </p:sp>
      <p:sp>
        <p:nvSpPr>
          <p:cNvPr id="121" name="Body Level One…"/>
          <p:cNvSpPr txBox="1"/>
          <p:nvPr>
            <p:ph type="body" sz="half" idx="1"/>
          </p:nvPr>
        </p:nvSpPr>
        <p:spPr>
          <a:xfrm>
            <a:off x="4784616" y="1447800"/>
            <a:ext cx="5195998" cy="4572000"/>
          </a:xfrm>
          <a:prstGeom prst="rect">
            <a:avLst/>
          </a:prstGeom>
        </p:spPr>
        <p:txBody>
          <a:bodyPr anchor="ctr"/>
          <a:lstStyle>
            <a:lvl1pPr>
              <a:defRPr sz="2000"/>
            </a:lvl1pPr>
            <a:lvl2pPr marL="774700" indent="-317500">
              <a:defRPr sz="2000"/>
            </a:lvl2pPr>
            <a:lvl3pPr marL="1200150" indent="-285750">
              <a:defRPr sz="2000"/>
            </a:lvl3pPr>
            <a:lvl4pPr marL="1698171" indent="-326571">
              <a:defRPr sz="2000"/>
            </a:lvl4pPr>
            <a:lvl5pPr marL="2155371" indent="-326571">
              <a:defRPr sz="2000"/>
            </a:lvl5pPr>
          </a:lstStyle>
          <a:p>
            <a:pPr/>
            <a:r>
              <a:t>Body Level One</a:t>
            </a:r>
          </a:p>
          <a:p>
            <a:pPr lvl="1"/>
            <a:r>
              <a:t>Body Level Two</a:t>
            </a:r>
          </a:p>
          <a:p>
            <a:pPr lvl="2"/>
            <a:r>
              <a:t>Body Level Three</a:t>
            </a:r>
          </a:p>
          <a:p>
            <a:pPr lvl="3"/>
            <a:r>
              <a:t>Body Level Four</a:t>
            </a:r>
          </a:p>
          <a:p>
            <a:pPr lvl="4"/>
            <a:r>
              <a:t>Body Level Five</a:t>
            </a:r>
          </a:p>
        </p:txBody>
      </p:sp>
      <p:sp>
        <p:nvSpPr>
          <p:cNvPr id="122" name="Text Placeholder 3"/>
          <p:cNvSpPr/>
          <p:nvPr>
            <p:ph type="body" sz="quarter" idx="21"/>
          </p:nvPr>
        </p:nvSpPr>
        <p:spPr>
          <a:xfrm>
            <a:off x="1154954" y="3129279"/>
            <a:ext cx="3401063" cy="2895600"/>
          </a:xfrm>
          <a:prstGeom prst="rect">
            <a:avLst/>
          </a:prstGeom>
        </p:spPr>
        <p:txBody>
          <a:bodyPr/>
          <a:lstStyle/>
          <a:p>
            <a:pPr marL="0" indent="0">
              <a:buClrTx/>
              <a:buSzTx/>
              <a:buNone/>
              <a:defRPr sz="1400"/>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130"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31"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32"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33" name="Picture 8" descr="Picture 8"/>
          <p:cNvPicPr>
            <a:picLocks noChangeAspect="1"/>
          </p:cNvPicPr>
          <p:nvPr/>
        </p:nvPicPr>
        <p:blipFill>
          <a:blip r:embed="rId4">
            <a:extLst/>
          </a:blip>
          <a:srcRect l="0" t="28812" r="0" b="0"/>
          <a:stretch>
            <a:fillRect/>
          </a:stretch>
        </p:blipFill>
        <p:spPr>
          <a:xfrm>
            <a:off x="7999411" y="0"/>
            <a:ext cx="1603388" cy="1141407"/>
          </a:xfrm>
          <a:prstGeom prst="rect">
            <a:avLst/>
          </a:prstGeom>
          <a:ln w="12700">
            <a:miter lim="400000"/>
          </a:ln>
        </p:spPr>
      </p:pic>
      <p:pic>
        <p:nvPicPr>
          <p:cNvPr id="134"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35"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36" name="Title Text"/>
          <p:cNvSpPr txBox="1"/>
          <p:nvPr>
            <p:ph type="title"/>
          </p:nvPr>
        </p:nvSpPr>
        <p:spPr>
          <a:xfrm>
            <a:off x="1153906" y="1854192"/>
            <a:ext cx="5092908" cy="1574809"/>
          </a:xfrm>
          <a:prstGeom prst="rect">
            <a:avLst/>
          </a:prstGeom>
        </p:spPr>
        <p:txBody>
          <a:bodyPr anchor="b">
            <a:normAutofit fontScale="100000" lnSpcReduction="0"/>
          </a:bodyPr>
          <a:lstStyle>
            <a:lvl1pPr>
              <a:defRPr sz="3600"/>
            </a:lvl1pPr>
          </a:lstStyle>
          <a:p>
            <a:pPr/>
            <a:r>
              <a:t>Title Text</a:t>
            </a:r>
          </a:p>
        </p:txBody>
      </p:sp>
      <p:sp>
        <p:nvSpPr>
          <p:cNvPr id="137" name="Picture Placeholder 2"/>
          <p:cNvSpPr/>
          <p:nvPr>
            <p:ph type="pic" sz="quarter" idx="21"/>
          </p:nvPr>
        </p:nvSpPr>
        <p:spPr>
          <a:xfrm>
            <a:off x="6949546" y="1143000"/>
            <a:ext cx="3200401" cy="4572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38" name="Body Level One…"/>
          <p:cNvSpPr txBox="1"/>
          <p:nvPr>
            <p:ph type="body" sz="quarter" idx="1"/>
          </p:nvPr>
        </p:nvSpPr>
        <p:spPr>
          <a:xfrm>
            <a:off x="1154954" y="3657600"/>
            <a:ext cx="5084980" cy="1371600"/>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Relationship Id="rId19" Type="http://schemas.openxmlformats.org/officeDocument/2006/relationships/slideLayout" Target="../slideLayouts/slideLayout13.xml"/><Relationship Id="rId20" Type="http://schemas.openxmlformats.org/officeDocument/2006/relationships/slideLayout" Target="../slideLayouts/slideLayout14.xml"/><Relationship Id="rId2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Picture 7" descr="Picture 7"/>
          <p:cNvPicPr>
            <a:picLocks noChangeAspect="1"/>
          </p:cNvPicPr>
          <p:nvPr/>
        </p:nvPicPr>
        <p:blipFill>
          <a:blip r:embed="rId3">
            <a:extLst/>
          </a:blip>
          <a:srcRect l="3613" t="0" r="0" b="0"/>
          <a:stretch>
            <a:fillRect/>
          </a:stretch>
        </p:blipFill>
        <p:spPr>
          <a:xfrm>
            <a:off x="0" y="2669684"/>
            <a:ext cx="4037013" cy="4188316"/>
          </a:xfrm>
          <a:prstGeom prst="rect">
            <a:avLst/>
          </a:prstGeom>
          <a:ln w="12700">
            <a:miter lim="400000"/>
          </a:ln>
        </p:spPr>
      </p:pic>
      <p:pic>
        <p:nvPicPr>
          <p:cNvPr id="3" name="Picture 6" descr="Picture 6"/>
          <p:cNvPicPr>
            <a:picLocks noChangeAspect="1"/>
          </p:cNvPicPr>
          <p:nvPr/>
        </p:nvPicPr>
        <p:blipFill>
          <a:blip r:embed="rId4">
            <a:extLst/>
          </a:blip>
          <a:srcRect l="35640" t="0" r="0" b="0"/>
          <a:stretch>
            <a:fillRect/>
          </a:stretch>
        </p:blipFill>
        <p:spPr>
          <a:xfrm>
            <a:off x="-1" y="2892346"/>
            <a:ext cx="1522414" cy="2365454"/>
          </a:xfrm>
          <a:prstGeom prst="rect">
            <a:avLst/>
          </a:prstGeom>
          <a:ln w="12700">
            <a:miter lim="400000"/>
          </a:ln>
        </p:spPr>
      </p:pic>
      <p:sp>
        <p:nvSpPr>
          <p:cNvPr id="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5" name="Picture 8" descr="Picture 8"/>
          <p:cNvPicPr>
            <a:picLocks noChangeAspect="1"/>
          </p:cNvPicPr>
          <p:nvPr/>
        </p:nvPicPr>
        <p:blipFill>
          <a:blip r:embed="rId5">
            <a:extLst/>
          </a:blip>
          <a:srcRect l="0" t="28812" r="0" b="0"/>
          <a:stretch>
            <a:fillRect/>
          </a:stretch>
        </p:blipFill>
        <p:spPr>
          <a:xfrm>
            <a:off x="7999411" y="0"/>
            <a:ext cx="1603388" cy="1141407"/>
          </a:xfrm>
          <a:prstGeom prst="rect">
            <a:avLst/>
          </a:prstGeom>
          <a:ln w="12700">
            <a:miter lim="400000"/>
          </a:ln>
        </p:spPr>
      </p:pic>
      <p:pic>
        <p:nvPicPr>
          <p:cNvPr id="6" name="Picture 9" descr="Picture 9"/>
          <p:cNvPicPr>
            <a:picLocks noChangeAspect="1"/>
          </p:cNvPicPr>
          <p:nvPr/>
        </p:nvPicPr>
        <p:blipFill>
          <a:blip r:embed="rId6">
            <a:extLst/>
          </a:blip>
          <a:srcRect l="0" t="0" r="0" b="23320"/>
          <a:stretch>
            <a:fillRect/>
          </a:stretch>
        </p:blipFill>
        <p:spPr>
          <a:xfrm>
            <a:off x="8609011" y="6096000"/>
            <a:ext cx="993735" cy="762000"/>
          </a:xfrm>
          <a:prstGeom prst="rect">
            <a:avLst/>
          </a:prstGeom>
          <a:ln w="12700">
            <a:miter lim="400000"/>
          </a:ln>
        </p:spPr>
      </p:pic>
      <p:sp>
        <p:nvSpPr>
          <p:cNvPr id="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8"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9"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1pPr>
      <a:lvl2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2pPr>
      <a:lvl3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3pPr>
      <a:lvl4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4pPr>
      <a:lvl5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5pPr>
      <a:lvl6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6pPr>
      <a:lvl7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7pPr>
      <a:lvl8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8pPr>
      <a:lvl9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9pPr>
    </p:titleStyle>
    <p:bodyStyle>
      <a:lvl1pPr marL="342900" marR="0" indent="-342900" algn="l" defTabSz="457200" rtl="0" latinLnBrk="0">
        <a:lnSpc>
          <a:spcPct val="100000"/>
        </a:lnSpc>
        <a:spcBef>
          <a:spcPts val="1000"/>
        </a:spcBef>
        <a:spcAft>
          <a:spcPts val="0"/>
        </a:spcAft>
        <a:buClr>
          <a:schemeClr val="accent1"/>
        </a:buClr>
        <a:buSzPct val="60000"/>
        <a:buFontTx/>
        <a:buChar char=""/>
        <a:tabLst/>
        <a:defRPr b="0" baseline="0" cap="none" i="0" spc="0" strike="noStrike" sz="3200" u="none">
          <a:solidFill>
            <a:srgbClr val="FFFFFF"/>
          </a:solidFill>
          <a:uFillTx/>
          <a:latin typeface="+mn-lt"/>
          <a:ea typeface="+mn-ea"/>
          <a:cs typeface="+mn-cs"/>
          <a:sym typeface="Calibri"/>
        </a:defRPr>
      </a:lvl1pPr>
      <a:lvl2pPr marL="783771" marR="0" indent="-326571" algn="l" defTabSz="457200" rtl="0" latinLnBrk="0">
        <a:lnSpc>
          <a:spcPct val="100000"/>
        </a:lnSpc>
        <a:spcBef>
          <a:spcPts val="1000"/>
        </a:spcBef>
        <a:spcAft>
          <a:spcPts val="0"/>
        </a:spcAft>
        <a:buClr>
          <a:schemeClr val="accent1"/>
        </a:buClr>
        <a:buSzPct val="60000"/>
        <a:buFontTx/>
        <a:buChar char=""/>
        <a:tabLst/>
        <a:defRPr b="0" baseline="0" cap="none" i="0" spc="0" strike="noStrike" sz="3200" u="none">
          <a:solidFill>
            <a:srgbClr val="FFFFFF"/>
          </a:solidFill>
          <a:uFillTx/>
          <a:latin typeface="+mn-lt"/>
          <a:ea typeface="+mn-ea"/>
          <a:cs typeface="+mn-cs"/>
          <a:sym typeface="Calibri"/>
        </a:defRPr>
      </a:lvl2pPr>
      <a:lvl3pPr marL="1219200" marR="0" indent="-304800" algn="l" defTabSz="457200" rtl="0" latinLnBrk="0">
        <a:lnSpc>
          <a:spcPct val="100000"/>
        </a:lnSpc>
        <a:spcBef>
          <a:spcPts val="1000"/>
        </a:spcBef>
        <a:spcAft>
          <a:spcPts val="0"/>
        </a:spcAft>
        <a:buClr>
          <a:schemeClr val="accent1"/>
        </a:buClr>
        <a:buSzPct val="60000"/>
        <a:buFontTx/>
        <a:buChar char=""/>
        <a:tabLst/>
        <a:defRPr b="0" baseline="0" cap="none" i="0" spc="0" strike="noStrike" sz="3200" u="none">
          <a:solidFill>
            <a:srgbClr val="FFFFFF"/>
          </a:solidFill>
          <a:uFillTx/>
          <a:latin typeface="+mn-lt"/>
          <a:ea typeface="+mn-ea"/>
          <a:cs typeface="+mn-cs"/>
          <a:sym typeface="Calibri"/>
        </a:defRPr>
      </a:lvl3pPr>
      <a:lvl4pPr marL="1737360" marR="0" indent="-365760" algn="l" defTabSz="457200" rtl="0" latinLnBrk="0">
        <a:lnSpc>
          <a:spcPct val="100000"/>
        </a:lnSpc>
        <a:spcBef>
          <a:spcPts val="1000"/>
        </a:spcBef>
        <a:spcAft>
          <a:spcPts val="0"/>
        </a:spcAft>
        <a:buClr>
          <a:schemeClr val="accent1"/>
        </a:buClr>
        <a:buSzPct val="60000"/>
        <a:buFontTx/>
        <a:buChar char=""/>
        <a:tabLst/>
        <a:defRPr b="0" baseline="0" cap="none" i="0" spc="0" strike="noStrike" sz="3200" u="none">
          <a:solidFill>
            <a:srgbClr val="FFFFFF"/>
          </a:solidFill>
          <a:uFillTx/>
          <a:latin typeface="+mn-lt"/>
          <a:ea typeface="+mn-ea"/>
          <a:cs typeface="+mn-cs"/>
          <a:sym typeface="Calibri"/>
        </a:defRPr>
      </a:lvl4pPr>
      <a:lvl5pPr marL="2235200" marR="0" indent="-406400" algn="l" defTabSz="457200" rtl="0" latinLnBrk="0">
        <a:lnSpc>
          <a:spcPct val="100000"/>
        </a:lnSpc>
        <a:spcBef>
          <a:spcPts val="1000"/>
        </a:spcBef>
        <a:spcAft>
          <a:spcPts val="0"/>
        </a:spcAft>
        <a:buClr>
          <a:schemeClr val="accent1"/>
        </a:buClr>
        <a:buSzPct val="60000"/>
        <a:buFontTx/>
        <a:buChar char=""/>
        <a:tabLst/>
        <a:defRPr b="0" baseline="0" cap="none" i="0" spc="0" strike="noStrike" sz="3200" u="none">
          <a:solidFill>
            <a:srgbClr val="FFFFFF"/>
          </a:solidFill>
          <a:uFillTx/>
          <a:latin typeface="+mn-lt"/>
          <a:ea typeface="+mn-ea"/>
          <a:cs typeface="+mn-cs"/>
          <a:sym typeface="Calibri"/>
        </a:defRPr>
      </a:lvl5pPr>
      <a:lvl6pPr marL="2808514" marR="0" indent="-522514" algn="l" defTabSz="457200" rtl="0" latinLnBrk="0">
        <a:lnSpc>
          <a:spcPct val="100000"/>
        </a:lnSpc>
        <a:spcBef>
          <a:spcPts val="1000"/>
        </a:spcBef>
        <a:spcAft>
          <a:spcPts val="0"/>
        </a:spcAft>
        <a:buClr>
          <a:schemeClr val="accent1"/>
        </a:buClr>
        <a:buSzPct val="80000"/>
        <a:buFontTx/>
        <a:buChar char=""/>
        <a:tabLst/>
        <a:defRPr b="0" baseline="0" cap="none" i="0" spc="0" strike="noStrike" sz="3200" u="none">
          <a:solidFill>
            <a:srgbClr val="FFFFFF"/>
          </a:solidFill>
          <a:uFillTx/>
          <a:latin typeface="+mn-lt"/>
          <a:ea typeface="+mn-ea"/>
          <a:cs typeface="+mn-cs"/>
          <a:sym typeface="Calibri"/>
        </a:defRPr>
      </a:lvl6pPr>
      <a:lvl7pPr marL="3265714" marR="0" indent="-522514" algn="l" defTabSz="457200" rtl="0" latinLnBrk="0">
        <a:lnSpc>
          <a:spcPct val="100000"/>
        </a:lnSpc>
        <a:spcBef>
          <a:spcPts val="1000"/>
        </a:spcBef>
        <a:spcAft>
          <a:spcPts val="0"/>
        </a:spcAft>
        <a:buClr>
          <a:schemeClr val="accent1"/>
        </a:buClr>
        <a:buSzPct val="80000"/>
        <a:buFontTx/>
        <a:buChar char=""/>
        <a:tabLst/>
        <a:defRPr b="0" baseline="0" cap="none" i="0" spc="0" strike="noStrike" sz="3200" u="none">
          <a:solidFill>
            <a:srgbClr val="FFFFFF"/>
          </a:solidFill>
          <a:uFillTx/>
          <a:latin typeface="+mn-lt"/>
          <a:ea typeface="+mn-ea"/>
          <a:cs typeface="+mn-cs"/>
          <a:sym typeface="Calibri"/>
        </a:defRPr>
      </a:lvl7pPr>
      <a:lvl8pPr marL="3722914" marR="0" indent="-522514" algn="l" defTabSz="457200" rtl="0" latinLnBrk="0">
        <a:lnSpc>
          <a:spcPct val="100000"/>
        </a:lnSpc>
        <a:spcBef>
          <a:spcPts val="1000"/>
        </a:spcBef>
        <a:spcAft>
          <a:spcPts val="0"/>
        </a:spcAft>
        <a:buClr>
          <a:schemeClr val="accent1"/>
        </a:buClr>
        <a:buSzPct val="80000"/>
        <a:buFontTx/>
        <a:buChar char=""/>
        <a:tabLst/>
        <a:defRPr b="0" baseline="0" cap="none" i="0" spc="0" strike="noStrike" sz="3200" u="none">
          <a:solidFill>
            <a:srgbClr val="FFFFFF"/>
          </a:solidFill>
          <a:uFillTx/>
          <a:latin typeface="+mn-lt"/>
          <a:ea typeface="+mn-ea"/>
          <a:cs typeface="+mn-cs"/>
          <a:sym typeface="Calibri"/>
        </a:defRPr>
      </a:lvl8pPr>
      <a:lvl9pPr marL="4180114" marR="0" indent="-522514" algn="l" defTabSz="457200" rtl="0" latinLnBrk="0">
        <a:lnSpc>
          <a:spcPct val="100000"/>
        </a:lnSpc>
        <a:spcBef>
          <a:spcPts val="1000"/>
        </a:spcBef>
        <a:spcAft>
          <a:spcPts val="0"/>
        </a:spcAft>
        <a:buClr>
          <a:schemeClr val="accent1"/>
        </a:buClr>
        <a:buSzPct val="80000"/>
        <a:buFontTx/>
        <a:buChar char=""/>
        <a:tabLst/>
        <a:defRPr b="0" baseline="0" cap="none" i="0" spc="0" strike="noStrike" sz="3200" u="none">
          <a:solidFill>
            <a:srgbClr val="FFFFFF"/>
          </a:solidFill>
          <a:uFillTx/>
          <a:latin typeface="+mn-lt"/>
          <a:ea typeface="+mn-ea"/>
          <a:cs typeface="+mn-cs"/>
          <a:sym typeface="Calibri"/>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jpeg"/><Relationship Id="rId5"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imeo.com/93605940" TargetMode="External"/><Relationship Id="rId3"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xfrm>
            <a:off x="294467" y="5517396"/>
            <a:ext cx="11670226" cy="1078208"/>
          </a:xfrm>
          <a:prstGeom prst="rect">
            <a:avLst/>
          </a:prstGeom>
        </p:spPr>
        <p:txBody>
          <a:bodyPr/>
          <a:lstStyle/>
          <a:p>
            <a:pPr>
              <a:defRPr sz="2800">
                <a:solidFill>
                  <a:srgbClr val="FFFFFF"/>
                </a:solidFill>
              </a:defRPr>
            </a:pPr>
            <a:r>
              <a:t>This work is licensed under CC BY-NC-SA 4.0. To view a copy of this license, visit: </a:t>
            </a:r>
            <a:r>
              <a:rPr>
                <a:solidFill>
                  <a:schemeClr val="accent1"/>
                </a:solidFill>
              </a:rPr>
              <a:t>https://creativecommons.org/licenses/by-nc-sa/4.0/</a:t>
            </a:r>
          </a:p>
        </p:txBody>
      </p:sp>
      <p:pic>
        <p:nvPicPr>
          <p:cNvPr id="260" name="Picture 4" descr="Picture 4"/>
          <p:cNvPicPr>
            <a:picLocks noChangeAspect="1"/>
          </p:cNvPicPr>
          <p:nvPr/>
        </p:nvPicPr>
        <p:blipFill>
          <a:blip r:embed="rId2">
            <a:extLst/>
          </a:blip>
          <a:stretch>
            <a:fillRect/>
          </a:stretch>
        </p:blipFill>
        <p:spPr>
          <a:xfrm>
            <a:off x="1580826" y="595240"/>
            <a:ext cx="8649347" cy="477650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1" name="Diagram 6"/>
          <p:cNvGrpSpPr/>
          <p:nvPr/>
        </p:nvGrpSpPr>
        <p:grpSpPr>
          <a:xfrm>
            <a:off x="5022135" y="240281"/>
            <a:ext cx="6328792" cy="6328791"/>
            <a:chOff x="0" y="0"/>
            <a:chExt cx="6328789" cy="6328789"/>
          </a:xfrm>
        </p:grpSpPr>
        <p:grpSp>
          <p:nvGrpSpPr>
            <p:cNvPr id="334" name="Group"/>
            <p:cNvGrpSpPr/>
            <p:nvPr/>
          </p:nvGrpSpPr>
          <p:grpSpPr>
            <a:xfrm>
              <a:off x="2331137" y="2357199"/>
              <a:ext cx="1666515" cy="1666515"/>
              <a:chOff x="0" y="0"/>
              <a:chExt cx="1666513" cy="1666513"/>
            </a:xfrm>
          </p:grpSpPr>
          <p:sp>
            <p:nvSpPr>
              <p:cNvPr id="332" name="Circle"/>
              <p:cNvSpPr/>
              <p:nvPr/>
            </p:nvSpPr>
            <p:spPr>
              <a:xfrm>
                <a:off x="0" y="0"/>
                <a:ext cx="1666514" cy="1666514"/>
              </a:xfrm>
              <a:prstGeom prst="ellipse">
                <a:avLst/>
              </a:prstGeom>
              <a:solidFill>
                <a:schemeClr val="accent3"/>
              </a:solidFill>
              <a:ln w="19050" cap="rnd">
                <a:solidFill>
                  <a:srgbClr val="003152"/>
                </a:solidFill>
                <a:prstDash val="solid"/>
                <a:round/>
              </a:ln>
              <a:effectLst/>
            </p:spPr>
            <p:txBody>
              <a:bodyPr wrap="square" lIns="45719" tIns="45719" rIns="45719" bIns="45719" numCol="1" anchor="ctr">
                <a:noAutofit/>
              </a:bodyPr>
              <a:lstStyle/>
              <a:p>
                <a:pPr algn="ctr" defTabSz="889000">
                  <a:lnSpc>
                    <a:spcPct val="90000"/>
                  </a:lnSpc>
                  <a:spcBef>
                    <a:spcPts val="700"/>
                  </a:spcBef>
                  <a:defRPr>
                    <a:solidFill>
                      <a:srgbClr val="FFFFFF"/>
                    </a:solidFill>
                  </a:defRPr>
                </a:pPr>
              </a:p>
            </p:txBody>
          </p:sp>
          <p:sp>
            <p:nvSpPr>
              <p:cNvPr id="333" name="Total Cost"/>
              <p:cNvSpPr txBox="1"/>
              <p:nvPr/>
            </p:nvSpPr>
            <p:spPr>
              <a:xfrm>
                <a:off x="244055" y="683486"/>
                <a:ext cx="1178405" cy="2995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spAutoFit/>
              </a:bodyPr>
              <a:lstStyle>
                <a:lvl1pPr algn="ctr" defTabSz="889000">
                  <a:lnSpc>
                    <a:spcPct val="90000"/>
                  </a:lnSpc>
                  <a:spcBef>
                    <a:spcPts val="800"/>
                  </a:spcBef>
                  <a:defRPr b="1" sz="2000">
                    <a:solidFill>
                      <a:srgbClr val="002060"/>
                    </a:solidFill>
                    <a:latin typeface="+mn-lt"/>
                    <a:ea typeface="+mn-ea"/>
                    <a:cs typeface="+mn-cs"/>
                    <a:sym typeface="Calibri"/>
                  </a:defRPr>
                </a:lvl1pPr>
              </a:lstStyle>
              <a:p>
                <a:pPr/>
                <a:r>
                  <a:t>Total Cost</a:t>
                </a:r>
              </a:p>
            </p:txBody>
          </p:sp>
        </p:grpSp>
        <p:sp>
          <p:nvSpPr>
            <p:cNvPr id="335" name="Arrow"/>
            <p:cNvSpPr/>
            <p:nvPr/>
          </p:nvSpPr>
          <p:spPr>
            <a:xfrm rot="5400000">
              <a:off x="2981363" y="1738909"/>
              <a:ext cx="366064" cy="566615"/>
            </a:xfrm>
            <a:prstGeom prst="rightArrow">
              <a:avLst>
                <a:gd name="adj1" fmla="val 60000"/>
                <a:gd name="adj2" fmla="val 50000"/>
              </a:avLst>
            </a:prstGeom>
            <a:solidFill>
              <a:srgbClr val="FFFFFF"/>
            </a:solidFill>
            <a:ln w="12700" cap="flat">
              <a:noFill/>
              <a:miter lim="400000"/>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grpSp>
          <p:nvGrpSpPr>
            <p:cNvPr id="338" name="Group"/>
            <p:cNvGrpSpPr/>
            <p:nvPr/>
          </p:nvGrpSpPr>
          <p:grpSpPr>
            <a:xfrm>
              <a:off x="2331137" y="0"/>
              <a:ext cx="1666515" cy="1666514"/>
              <a:chOff x="0" y="0"/>
              <a:chExt cx="1666513" cy="1666513"/>
            </a:xfrm>
          </p:grpSpPr>
          <p:sp>
            <p:nvSpPr>
              <p:cNvPr id="336" name="Circle"/>
              <p:cNvSpPr/>
              <p:nvPr/>
            </p:nvSpPr>
            <p:spPr>
              <a:xfrm>
                <a:off x="0" y="0"/>
                <a:ext cx="1666514" cy="1666514"/>
              </a:xfrm>
              <a:prstGeom prst="ellipse">
                <a:avLst/>
              </a:prstGeom>
              <a:solidFill>
                <a:srgbClr val="557FA6"/>
              </a:solidFill>
              <a:ln w="19050" cap="rnd">
                <a:solidFill>
                  <a:srgbClr val="FFFFFF"/>
                </a:solidFill>
                <a:prstDash val="solid"/>
                <a:round/>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337" name="Direct Costs to Patients"/>
              <p:cNvSpPr txBox="1"/>
              <p:nvPr/>
            </p:nvSpPr>
            <p:spPr>
              <a:xfrm>
                <a:off x="244055" y="591818"/>
                <a:ext cx="1178405" cy="48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a:solidFill>
                      <a:srgbClr val="FFFFFF"/>
                    </a:solidFill>
                    <a:latin typeface="+mn-lt"/>
                    <a:ea typeface="+mn-ea"/>
                    <a:cs typeface="+mn-cs"/>
                    <a:sym typeface="Calibri"/>
                  </a:defRPr>
                </a:lvl1pPr>
              </a:lstStyle>
              <a:p>
                <a:pPr/>
                <a:r>
                  <a:t>Direct Costs to Patients</a:t>
                </a:r>
              </a:p>
            </p:txBody>
          </p:sp>
        </p:grpSp>
        <p:sp>
          <p:nvSpPr>
            <p:cNvPr id="339" name="Arrow"/>
            <p:cNvSpPr/>
            <p:nvPr/>
          </p:nvSpPr>
          <p:spPr>
            <a:xfrm rot="10761568">
              <a:off x="4143830" y="2894229"/>
              <a:ext cx="352328" cy="566615"/>
            </a:xfrm>
            <a:prstGeom prst="rightArrow">
              <a:avLst>
                <a:gd name="adj1" fmla="val 60000"/>
                <a:gd name="adj2" fmla="val 50000"/>
              </a:avLst>
            </a:prstGeom>
            <a:solidFill>
              <a:srgbClr val="FFFFFF"/>
            </a:solidFill>
            <a:ln w="12700" cap="flat">
              <a:noFill/>
              <a:miter lim="400000"/>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grpSp>
          <p:nvGrpSpPr>
            <p:cNvPr id="342" name="Group"/>
            <p:cNvGrpSpPr/>
            <p:nvPr/>
          </p:nvGrpSpPr>
          <p:grpSpPr>
            <a:xfrm>
              <a:off x="4662275" y="2331137"/>
              <a:ext cx="1666515" cy="1666515"/>
              <a:chOff x="0" y="0"/>
              <a:chExt cx="1666513" cy="1666513"/>
            </a:xfrm>
          </p:grpSpPr>
          <p:sp>
            <p:nvSpPr>
              <p:cNvPr id="340" name="Circle"/>
              <p:cNvSpPr/>
              <p:nvPr/>
            </p:nvSpPr>
            <p:spPr>
              <a:xfrm>
                <a:off x="0" y="0"/>
                <a:ext cx="1666514" cy="1666514"/>
              </a:xfrm>
              <a:prstGeom prst="ellipse">
                <a:avLst/>
              </a:prstGeom>
              <a:solidFill>
                <a:srgbClr val="414F5C"/>
              </a:solidFill>
              <a:ln w="19050" cap="rnd">
                <a:solidFill>
                  <a:srgbClr val="FFFFFF"/>
                </a:solidFill>
                <a:prstDash val="solid"/>
                <a:round/>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341" name="Direct Costs to System"/>
              <p:cNvSpPr txBox="1"/>
              <p:nvPr/>
            </p:nvSpPr>
            <p:spPr>
              <a:xfrm>
                <a:off x="244055" y="591818"/>
                <a:ext cx="1178405" cy="48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a:solidFill>
                      <a:srgbClr val="FFFFFF"/>
                    </a:solidFill>
                    <a:latin typeface="+mn-lt"/>
                    <a:ea typeface="+mn-ea"/>
                    <a:cs typeface="+mn-cs"/>
                    <a:sym typeface="Calibri"/>
                  </a:defRPr>
                </a:lvl1pPr>
              </a:lstStyle>
              <a:p>
                <a:pPr/>
                <a:r>
                  <a:t>Direct Costs to System</a:t>
                </a:r>
              </a:p>
            </p:txBody>
          </p:sp>
        </p:grpSp>
        <p:sp>
          <p:nvSpPr>
            <p:cNvPr id="343" name="Arrow"/>
            <p:cNvSpPr/>
            <p:nvPr/>
          </p:nvSpPr>
          <p:spPr>
            <a:xfrm rot="16200000">
              <a:off x="2995176" y="4050108"/>
              <a:ext cx="338438" cy="566615"/>
            </a:xfrm>
            <a:prstGeom prst="rightArrow">
              <a:avLst>
                <a:gd name="adj1" fmla="val 60000"/>
                <a:gd name="adj2" fmla="val 50000"/>
              </a:avLst>
            </a:prstGeom>
            <a:solidFill>
              <a:srgbClr val="FFFFFF"/>
            </a:solidFill>
            <a:ln w="12700" cap="flat">
              <a:noFill/>
              <a:miter lim="400000"/>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grpSp>
          <p:nvGrpSpPr>
            <p:cNvPr id="346" name="Group"/>
            <p:cNvGrpSpPr/>
            <p:nvPr/>
          </p:nvGrpSpPr>
          <p:grpSpPr>
            <a:xfrm>
              <a:off x="2331137" y="4662275"/>
              <a:ext cx="1666515" cy="1666515"/>
              <a:chOff x="0" y="0"/>
              <a:chExt cx="1666513" cy="1666513"/>
            </a:xfrm>
          </p:grpSpPr>
          <p:sp>
            <p:nvSpPr>
              <p:cNvPr id="344" name="Circle"/>
              <p:cNvSpPr/>
              <p:nvPr/>
            </p:nvSpPr>
            <p:spPr>
              <a:xfrm>
                <a:off x="0" y="0"/>
                <a:ext cx="1666514" cy="1666514"/>
              </a:xfrm>
              <a:prstGeom prst="ellipse">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345" name="Downstream Costs and Harm"/>
              <p:cNvSpPr txBox="1"/>
              <p:nvPr/>
            </p:nvSpPr>
            <p:spPr>
              <a:xfrm>
                <a:off x="244055" y="475276"/>
                <a:ext cx="1178405" cy="715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a:solidFill>
                      <a:srgbClr val="FFFFFF"/>
                    </a:solidFill>
                    <a:latin typeface="+mn-lt"/>
                    <a:ea typeface="+mn-ea"/>
                    <a:cs typeface="+mn-cs"/>
                    <a:sym typeface="Calibri"/>
                  </a:defRPr>
                </a:lvl1pPr>
              </a:lstStyle>
              <a:p>
                <a:pPr/>
                <a:r>
                  <a:t>Downstream Costs and Harm</a:t>
                </a:r>
              </a:p>
            </p:txBody>
          </p:sp>
        </p:grpSp>
        <p:sp>
          <p:nvSpPr>
            <p:cNvPr id="347" name="Arrow"/>
            <p:cNvSpPr/>
            <p:nvPr/>
          </p:nvSpPr>
          <p:spPr>
            <a:xfrm rot="38432">
              <a:off x="1832633" y="2894229"/>
              <a:ext cx="352328" cy="566615"/>
            </a:xfrm>
            <a:prstGeom prst="rightArrow">
              <a:avLst>
                <a:gd name="adj1" fmla="val 60000"/>
                <a:gd name="adj2" fmla="val 50000"/>
              </a:avLst>
            </a:prstGeom>
            <a:solidFill>
              <a:srgbClr val="FFFFFF"/>
            </a:solidFill>
            <a:ln w="12700" cap="flat">
              <a:noFill/>
              <a:miter lim="400000"/>
            </a:ln>
            <a:effectLst/>
          </p:spPr>
          <p:txBody>
            <a:bodyPr wrap="square" lIns="45719" tIns="45719" rIns="45719" bIns="45719" numCol="1" anchor="ctr">
              <a:noAutofit/>
            </a:bodyPr>
            <a:lstStyle/>
            <a:p>
              <a:pPr algn="ctr" defTabSz="1066800">
                <a:lnSpc>
                  <a:spcPct val="90000"/>
                </a:lnSpc>
                <a:spcBef>
                  <a:spcPts val="700"/>
                </a:spcBef>
                <a:defRPr sz="2400">
                  <a:solidFill>
                    <a:srgbClr val="FFFFFF"/>
                  </a:solidFill>
                </a:defRPr>
              </a:pPr>
            </a:p>
          </p:txBody>
        </p:sp>
        <p:grpSp>
          <p:nvGrpSpPr>
            <p:cNvPr id="350" name="Group"/>
            <p:cNvGrpSpPr/>
            <p:nvPr/>
          </p:nvGrpSpPr>
          <p:grpSpPr>
            <a:xfrm>
              <a:off x="0" y="2331137"/>
              <a:ext cx="1666514" cy="1666515"/>
              <a:chOff x="0" y="0"/>
              <a:chExt cx="1666513" cy="1666513"/>
            </a:xfrm>
          </p:grpSpPr>
          <p:sp>
            <p:nvSpPr>
              <p:cNvPr id="348" name="Circle"/>
              <p:cNvSpPr/>
              <p:nvPr/>
            </p:nvSpPr>
            <p:spPr>
              <a:xfrm>
                <a:off x="0" y="0"/>
                <a:ext cx="1666514" cy="1666514"/>
              </a:xfrm>
              <a:prstGeom prst="ellipse">
                <a:avLst/>
              </a:prstGeom>
              <a:solidFill>
                <a:schemeClr val="accent2"/>
              </a:solidFill>
              <a:ln w="19050" cap="rnd">
                <a:solidFill>
                  <a:srgbClr val="FFFFFF"/>
                </a:solidFill>
                <a:prstDash val="solid"/>
                <a:round/>
              </a:ln>
              <a:effectLst/>
            </p:spPr>
            <p:txBody>
              <a:bodyPr wrap="square" lIns="45719" tIns="45719" rIns="45719" bIns="45719" numCol="1" anchor="ctr">
                <a:noAutofit/>
              </a:bodyPr>
              <a:lstStyle/>
              <a:p>
                <a:pPr algn="ctr" defTabSz="711200">
                  <a:lnSpc>
                    <a:spcPct val="90000"/>
                  </a:lnSpc>
                  <a:spcBef>
                    <a:spcPts val="700"/>
                  </a:spcBef>
                  <a:defRPr>
                    <a:solidFill>
                      <a:srgbClr val="FFFFFF"/>
                    </a:solidFill>
                  </a:defRPr>
                </a:pPr>
              </a:p>
            </p:txBody>
          </p:sp>
          <p:sp>
            <p:nvSpPr>
              <p:cNvPr id="349" name="Opportunity Costs"/>
              <p:cNvSpPr txBox="1"/>
              <p:nvPr/>
            </p:nvSpPr>
            <p:spPr>
              <a:xfrm>
                <a:off x="244054" y="591818"/>
                <a:ext cx="1178406" cy="48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lvl1pPr algn="ctr" defTabSz="711200">
                  <a:lnSpc>
                    <a:spcPct val="90000"/>
                  </a:lnSpc>
                  <a:spcBef>
                    <a:spcPts val="600"/>
                  </a:spcBef>
                  <a:defRPr sz="1600">
                    <a:solidFill>
                      <a:srgbClr val="FFFFFF"/>
                    </a:solidFill>
                    <a:latin typeface="+mn-lt"/>
                    <a:ea typeface="+mn-ea"/>
                    <a:cs typeface="+mn-cs"/>
                    <a:sym typeface="Calibri"/>
                  </a:defRPr>
                </a:lvl1pPr>
              </a:lstStyle>
              <a:p>
                <a:pPr/>
                <a:r>
                  <a:t>Opportunity Costs</a:t>
                </a:r>
              </a:p>
            </p:txBody>
          </p:sp>
        </p:grpSp>
      </p:grpSp>
      <p:grpSp>
        <p:nvGrpSpPr>
          <p:cNvPr id="356" name="Group 8"/>
          <p:cNvGrpSpPr/>
          <p:nvPr/>
        </p:nvGrpSpPr>
        <p:grpSpPr>
          <a:xfrm>
            <a:off x="666024" y="462564"/>
            <a:ext cx="4211231" cy="1574141"/>
            <a:chOff x="0" y="0"/>
            <a:chExt cx="4211230" cy="1574139"/>
          </a:xfrm>
        </p:grpSpPr>
        <p:sp>
          <p:nvSpPr>
            <p:cNvPr id="352" name="TextBox 9"/>
            <p:cNvSpPr txBox="1"/>
            <p:nvPr/>
          </p:nvSpPr>
          <p:spPr>
            <a:xfrm>
              <a:off x="0" y="350789"/>
              <a:ext cx="2843846" cy="70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pPr>
              <a:r>
                <a:t>Value</a:t>
              </a:r>
              <a:r>
                <a:rPr sz="4000"/>
                <a:t> =</a:t>
              </a:r>
            </a:p>
          </p:txBody>
        </p:sp>
        <p:sp>
          <p:nvSpPr>
            <p:cNvPr id="353" name="TextBox 10"/>
            <p:cNvSpPr txBox="1"/>
            <p:nvPr/>
          </p:nvSpPr>
          <p:spPr>
            <a:xfrm>
              <a:off x="1727350" y="0"/>
              <a:ext cx="2483881" cy="70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lvl1pPr>
            </a:lstStyle>
            <a:p>
              <a:pPr/>
              <a:r>
                <a:t>Quality</a:t>
              </a:r>
            </a:p>
          </p:txBody>
        </p:sp>
        <p:sp>
          <p:nvSpPr>
            <p:cNvPr id="354" name="TextBox 11"/>
            <p:cNvSpPr txBox="1"/>
            <p:nvPr/>
          </p:nvSpPr>
          <p:spPr>
            <a:xfrm>
              <a:off x="2089664" y="867940"/>
              <a:ext cx="1672520" cy="70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lvl1pPr>
            </a:lstStyle>
            <a:p>
              <a:pPr/>
              <a:r>
                <a:t>Cost</a:t>
              </a:r>
            </a:p>
          </p:txBody>
        </p:sp>
        <p:sp>
          <p:nvSpPr>
            <p:cNvPr id="355" name="Straight Connector 12"/>
            <p:cNvSpPr/>
            <p:nvPr/>
          </p:nvSpPr>
          <p:spPr>
            <a:xfrm flipV="1">
              <a:off x="1989873" y="819337"/>
              <a:ext cx="2005956" cy="3866"/>
            </a:xfrm>
            <a:prstGeom prst="line">
              <a:avLst/>
            </a:prstGeom>
            <a:solidFill>
              <a:schemeClr val="accent1"/>
            </a:solidFill>
            <a:ln w="571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357" name="Content Placeholder 14"/>
          <p:cNvSpPr txBox="1"/>
          <p:nvPr>
            <p:ph type="body" sz="quarter" idx="1"/>
          </p:nvPr>
        </p:nvSpPr>
        <p:spPr>
          <a:xfrm>
            <a:off x="850232" y="2695074"/>
            <a:ext cx="3623698" cy="3553326"/>
          </a:xfrm>
          <a:prstGeom prst="rect">
            <a:avLst/>
          </a:prstGeom>
        </p:spPr>
        <p:txBody>
          <a:bodyPr/>
          <a:lstStyle/>
          <a:p>
            <a:pPr/>
            <a:r>
              <a:t>Costs to consider go far beyond monetary costs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itle 1"/>
          <p:cNvSpPr txBox="1"/>
          <p:nvPr>
            <p:ph type="title"/>
          </p:nvPr>
        </p:nvSpPr>
        <p:spPr>
          <a:xfrm>
            <a:off x="646111" y="452718"/>
            <a:ext cx="9404723" cy="1400531"/>
          </a:xfrm>
          <a:prstGeom prst="rect">
            <a:avLst/>
          </a:prstGeom>
        </p:spPr>
        <p:txBody>
          <a:bodyPr/>
          <a:lstStyle/>
          <a:p>
            <a:pPr/>
            <a:r>
              <a:t>Harms of Overuse (Investigations/Tx’s)</a:t>
            </a:r>
          </a:p>
        </p:txBody>
      </p:sp>
      <p:sp>
        <p:nvSpPr>
          <p:cNvPr id="360" name="Content Placeholder 2"/>
          <p:cNvSpPr txBox="1"/>
          <p:nvPr>
            <p:ph type="body" idx="1"/>
          </p:nvPr>
        </p:nvSpPr>
        <p:spPr>
          <a:xfrm>
            <a:off x="875200" y="1853247"/>
            <a:ext cx="8946543" cy="4395153"/>
          </a:xfrm>
          <a:prstGeom prst="rect">
            <a:avLst/>
          </a:prstGeom>
        </p:spPr>
        <p:txBody>
          <a:bodyPr/>
          <a:lstStyle/>
          <a:p>
            <a:pPr>
              <a:lnSpc>
                <a:spcPct val="90000"/>
              </a:lnSpc>
            </a:pPr>
            <a:r>
              <a:t>Individual Patients</a:t>
            </a:r>
          </a:p>
          <a:p>
            <a:pPr lvl="1" marL="742950" indent="-285750">
              <a:lnSpc>
                <a:spcPct val="90000"/>
              </a:lnSpc>
              <a:defRPr sz="2800"/>
            </a:pPr>
            <a:r>
              <a:t>Physical (unnecessary pain,A/E’s, incidental findings)</a:t>
            </a:r>
          </a:p>
          <a:p>
            <a:pPr lvl="1" marL="742950" indent="-285750">
              <a:lnSpc>
                <a:spcPct val="90000"/>
              </a:lnSpc>
              <a:defRPr sz="2800"/>
            </a:pPr>
            <a:r>
              <a:t>Psychological (anxiety, fear)</a:t>
            </a:r>
          </a:p>
          <a:p>
            <a:pPr lvl="1" marL="742950" indent="-285750">
              <a:lnSpc>
                <a:spcPct val="90000"/>
              </a:lnSpc>
              <a:defRPr sz="2800"/>
            </a:pPr>
            <a:r>
              <a:t>Financial (e.g. missed time from work)</a:t>
            </a:r>
          </a:p>
          <a:p>
            <a:pPr>
              <a:lnSpc>
                <a:spcPct val="90000"/>
              </a:lnSpc>
            </a:pPr>
            <a:r>
              <a:t>Health Care System</a:t>
            </a:r>
          </a:p>
          <a:p>
            <a:pPr lvl="1" marL="742950" indent="-285750">
              <a:lnSpc>
                <a:spcPct val="90000"/>
              </a:lnSpc>
              <a:defRPr sz="2800"/>
            </a:pPr>
            <a:r>
              <a:t>Pressure on providers</a:t>
            </a:r>
          </a:p>
          <a:p>
            <a:pPr lvl="1" marL="742950" indent="-285750">
              <a:lnSpc>
                <a:spcPct val="90000"/>
              </a:lnSpc>
              <a:defRPr sz="2800"/>
            </a:pPr>
            <a:r>
              <a:t>Increased wait times</a:t>
            </a:r>
          </a:p>
          <a:p>
            <a:pPr lvl="1" marL="742950" indent="-285750">
              <a:lnSpc>
                <a:spcPct val="90000"/>
              </a:lnSpc>
              <a:defRPr sz="2800"/>
            </a:pPr>
            <a:r>
              <a:t>Costs of wasted resources</a:t>
            </a:r>
          </a:p>
        </p:txBody>
      </p:sp>
      <p:sp>
        <p:nvSpPr>
          <p:cNvPr id="361" name="TextBox 3"/>
          <p:cNvSpPr txBox="1"/>
          <p:nvPr/>
        </p:nvSpPr>
        <p:spPr>
          <a:xfrm>
            <a:off x="4701553" y="6457889"/>
            <a:ext cx="7394487"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sz="2000">
                <a:solidFill>
                  <a:srgbClr val="FFFFFF"/>
                </a:solidFill>
                <a:latin typeface="+mn-lt"/>
                <a:ea typeface="+mn-ea"/>
                <a:cs typeface="+mn-cs"/>
                <a:sym typeface="Calibri"/>
              </a:defRPr>
            </a:lvl1pPr>
          </a:lstStyle>
          <a:p>
            <a:pPr/>
            <a:r>
              <a:t>Adapted from Brownlee et al. 2018 The Lancet, 390 , 10090, 156 – 168.</a:t>
            </a:r>
          </a:p>
        </p:txBody>
      </p:sp>
      <p:pic>
        <p:nvPicPr>
          <p:cNvPr id="362" name="Picture 7" descr="Picture 7"/>
          <p:cNvPicPr>
            <a:picLocks noChangeAspect="1"/>
          </p:cNvPicPr>
          <p:nvPr/>
        </p:nvPicPr>
        <p:blipFill>
          <a:blip r:embed="rId2">
            <a:extLst/>
          </a:blip>
          <a:stretch>
            <a:fillRect/>
          </a:stretch>
        </p:blipFill>
        <p:spPr>
          <a:xfrm rot="486482">
            <a:off x="9447352" y="1792319"/>
            <a:ext cx="2083138" cy="2094316"/>
          </a:xfrm>
          <a:prstGeom prst="rect">
            <a:avLst/>
          </a:prstGeom>
          <a:ln w="12700">
            <a:miter lim="400000"/>
          </a:ln>
        </p:spPr>
      </p:pic>
      <p:pic>
        <p:nvPicPr>
          <p:cNvPr id="363" name="Picture 5" descr="Picture 5"/>
          <p:cNvPicPr>
            <a:picLocks noChangeAspect="1"/>
          </p:cNvPicPr>
          <p:nvPr/>
        </p:nvPicPr>
        <p:blipFill>
          <a:blip r:embed="rId3">
            <a:extLst/>
          </a:blip>
          <a:srcRect l="15586" t="11404" r="12245" b="7045"/>
          <a:stretch>
            <a:fillRect/>
          </a:stretch>
        </p:blipFill>
        <p:spPr>
          <a:xfrm rot="21020010">
            <a:off x="7958696" y="3721597"/>
            <a:ext cx="2083138" cy="235394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646111" y="452718"/>
            <a:ext cx="9404723" cy="1199620"/>
          </a:xfrm>
          <a:prstGeom prst="rect">
            <a:avLst/>
          </a:prstGeom>
        </p:spPr>
        <p:txBody>
          <a:bodyPr/>
          <a:lstStyle/>
          <a:p>
            <a:pPr/>
            <a:r>
              <a:t>It’s in </a:t>
            </a:r>
            <a:r>
              <a:rPr i="1"/>
              <a:t>our</a:t>
            </a:r>
            <a:r>
              <a:t> hands!</a:t>
            </a:r>
          </a:p>
        </p:txBody>
      </p:sp>
      <p:sp>
        <p:nvSpPr>
          <p:cNvPr id="366" name="Content Placeholder 2"/>
          <p:cNvSpPr txBox="1"/>
          <p:nvPr>
            <p:ph type="body" idx="1"/>
          </p:nvPr>
        </p:nvSpPr>
        <p:spPr>
          <a:xfrm>
            <a:off x="1103311" y="1652338"/>
            <a:ext cx="9887075" cy="4596063"/>
          </a:xfrm>
          <a:prstGeom prst="rect">
            <a:avLst/>
          </a:prstGeom>
        </p:spPr>
        <p:txBody>
          <a:bodyPr/>
          <a:lstStyle/>
          <a:p>
            <a:pPr marL="339470" indent="-339470" defTabSz="452627">
              <a:lnSpc>
                <a:spcPct val="90000"/>
              </a:lnSpc>
              <a:spcBef>
                <a:spcPts val="900"/>
              </a:spcBef>
              <a:defRPr sz="3168"/>
            </a:pPr>
            <a:r>
              <a:t>80% of all healthcare costs are driven by physicians</a:t>
            </a:r>
          </a:p>
          <a:p>
            <a:pPr lvl="1" marL="735520" indent="-282892" defTabSz="452627">
              <a:lnSpc>
                <a:spcPct val="90000"/>
              </a:lnSpc>
              <a:spcBef>
                <a:spcPts val="900"/>
              </a:spcBef>
              <a:defRPr sz="2772"/>
            </a:pPr>
            <a:r>
              <a:t>Which pts are seen, how often</a:t>
            </a:r>
          </a:p>
          <a:p>
            <a:pPr lvl="1" marL="735520" indent="-282892" defTabSz="452627">
              <a:lnSpc>
                <a:spcPct val="90000"/>
              </a:lnSpc>
              <a:spcBef>
                <a:spcPts val="900"/>
              </a:spcBef>
              <a:defRPr sz="2772"/>
            </a:pPr>
            <a:r>
              <a:t>Which patients are hospitalized, for how long</a:t>
            </a:r>
          </a:p>
          <a:p>
            <a:pPr lvl="1" marL="735520" indent="-282892" defTabSz="452627">
              <a:lnSpc>
                <a:spcPct val="90000"/>
              </a:lnSpc>
              <a:spcBef>
                <a:spcPts val="900"/>
              </a:spcBef>
              <a:defRPr sz="2772"/>
            </a:pPr>
            <a:r>
              <a:t>Which tests are ordered</a:t>
            </a:r>
          </a:p>
          <a:p>
            <a:pPr lvl="1" marL="735520" indent="-282892" defTabSz="452627">
              <a:lnSpc>
                <a:spcPct val="90000"/>
              </a:lnSpc>
              <a:spcBef>
                <a:spcPts val="900"/>
              </a:spcBef>
              <a:defRPr sz="2772"/>
            </a:pPr>
            <a:r>
              <a:t>Which procedures are performed</a:t>
            </a:r>
          </a:p>
          <a:p>
            <a:pPr lvl="1" marL="735520" indent="-282892" defTabSz="452627">
              <a:lnSpc>
                <a:spcPct val="90000"/>
              </a:lnSpc>
              <a:spcBef>
                <a:spcPts val="900"/>
              </a:spcBef>
              <a:defRPr sz="2772"/>
            </a:pPr>
            <a:r>
              <a:t>Which medications are prescribed</a:t>
            </a:r>
          </a:p>
          <a:p>
            <a:pPr marL="339470" indent="-339470" defTabSz="452627">
              <a:lnSpc>
                <a:spcPct val="90000"/>
              </a:lnSpc>
              <a:spcBef>
                <a:spcPts val="900"/>
              </a:spcBef>
              <a:defRPr sz="3168"/>
            </a:pPr>
            <a:r>
              <a:t>These decisions are under </a:t>
            </a:r>
            <a:r>
              <a:rPr i="1"/>
              <a:t>our </a:t>
            </a:r>
            <a:r>
              <a:t>control = much opportunity for improvement initiatives to make a profound difference!</a:t>
            </a:r>
          </a:p>
        </p:txBody>
      </p:sp>
      <p:sp>
        <p:nvSpPr>
          <p:cNvPr id="367" name="TextBox 3"/>
          <p:cNvSpPr txBox="1"/>
          <p:nvPr/>
        </p:nvSpPr>
        <p:spPr>
          <a:xfrm>
            <a:off x="1712170" y="6479957"/>
            <a:ext cx="10394365"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latin typeface="+mn-lt"/>
                <a:ea typeface="+mn-ea"/>
                <a:cs typeface="+mn-cs"/>
                <a:sym typeface="Calibri"/>
              </a:defRPr>
            </a:lvl1pPr>
          </a:lstStyle>
          <a:p>
            <a:pPr/>
            <a:r>
              <a:t>Berwick D and AD Hackbarth.  Eliminating Waste in US Health Care. JAMA. 2012;307(14):1513-1516 </a:t>
            </a:r>
          </a:p>
        </p:txBody>
      </p:sp>
      <p:pic>
        <p:nvPicPr>
          <p:cNvPr id="368" name="Picture 5" descr="Picture 5"/>
          <p:cNvPicPr>
            <a:picLocks noChangeAspect="1"/>
          </p:cNvPicPr>
          <p:nvPr/>
        </p:nvPicPr>
        <p:blipFill>
          <a:blip r:embed="rId2">
            <a:extLst/>
          </a:blip>
          <a:srcRect l="8313" t="22380" r="56655" b="0"/>
          <a:stretch>
            <a:fillRect/>
          </a:stretch>
        </p:blipFill>
        <p:spPr>
          <a:xfrm>
            <a:off x="9685677" y="2421897"/>
            <a:ext cx="2233607" cy="278376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646111" y="452718"/>
            <a:ext cx="9404723" cy="1400531"/>
          </a:xfrm>
          <a:prstGeom prst="rect">
            <a:avLst/>
          </a:prstGeom>
        </p:spPr>
        <p:txBody>
          <a:bodyPr/>
          <a:lstStyle/>
          <a:p>
            <a:pPr/>
            <a:r>
              <a:t>Ethical Principles of Stewardship</a:t>
            </a:r>
          </a:p>
        </p:txBody>
      </p:sp>
      <p:sp>
        <p:nvSpPr>
          <p:cNvPr id="371" name="Content Placeholder 2"/>
          <p:cNvSpPr txBox="1"/>
          <p:nvPr>
            <p:ph type="body" idx="1"/>
          </p:nvPr>
        </p:nvSpPr>
        <p:spPr>
          <a:xfrm>
            <a:off x="1103311" y="2052917"/>
            <a:ext cx="8946543" cy="4195483"/>
          </a:xfrm>
          <a:prstGeom prst="rect">
            <a:avLst/>
          </a:prstGeom>
        </p:spPr>
        <p:txBody>
          <a:bodyPr/>
          <a:lstStyle/>
          <a:p>
            <a:pPr>
              <a:lnSpc>
                <a:spcPct val="80000"/>
              </a:lnSpc>
              <a:defRPr sz="2900"/>
            </a:pPr>
            <a:r>
              <a:t>Beneficence</a:t>
            </a:r>
          </a:p>
          <a:p>
            <a:pPr lvl="1" marL="742950" indent="-285750">
              <a:lnSpc>
                <a:spcPct val="80000"/>
              </a:lnSpc>
              <a:defRPr sz="2500"/>
            </a:pPr>
            <a:r>
              <a:t>Promote the well-being of others</a:t>
            </a:r>
          </a:p>
          <a:p>
            <a:pPr>
              <a:lnSpc>
                <a:spcPct val="80000"/>
              </a:lnSpc>
              <a:defRPr sz="2900"/>
            </a:pPr>
            <a:r>
              <a:t>Non-maleficence</a:t>
            </a:r>
          </a:p>
          <a:p>
            <a:pPr lvl="1" marL="742950" indent="-285750">
              <a:lnSpc>
                <a:spcPct val="80000"/>
              </a:lnSpc>
              <a:defRPr sz="2500"/>
            </a:pPr>
            <a:r>
              <a:t>Do no harm to others</a:t>
            </a:r>
          </a:p>
          <a:p>
            <a:pPr>
              <a:lnSpc>
                <a:spcPct val="80000"/>
              </a:lnSpc>
              <a:defRPr sz="2900"/>
            </a:pPr>
            <a:r>
              <a:t>Justice</a:t>
            </a:r>
          </a:p>
          <a:p>
            <a:pPr lvl="1" marL="742950" indent="-285750">
              <a:lnSpc>
                <a:spcPct val="80000"/>
              </a:lnSpc>
              <a:defRPr sz="2500"/>
            </a:pPr>
            <a:r>
              <a:t>Distribute resources fairly and equitably</a:t>
            </a:r>
          </a:p>
          <a:p>
            <a:pPr>
              <a:lnSpc>
                <a:spcPct val="80000"/>
              </a:lnSpc>
              <a:defRPr sz="2900"/>
            </a:pPr>
            <a:r>
              <a:t>Autonomy</a:t>
            </a:r>
          </a:p>
          <a:p>
            <a:pPr lvl="1" marL="742950" indent="-285750">
              <a:lnSpc>
                <a:spcPct val="80000"/>
              </a:lnSpc>
              <a:defRPr sz="2500"/>
            </a:pPr>
            <a:r>
              <a:t>Respects the individual’s rights to make own healthcare decisions</a:t>
            </a:r>
          </a:p>
        </p:txBody>
      </p:sp>
      <p:grpSp>
        <p:nvGrpSpPr>
          <p:cNvPr id="374" name="Picture 11"/>
          <p:cNvGrpSpPr/>
          <p:nvPr/>
        </p:nvGrpSpPr>
        <p:grpSpPr>
          <a:xfrm>
            <a:off x="7087017" y="1853247"/>
            <a:ext cx="4992688" cy="1967141"/>
            <a:chOff x="0" y="0"/>
            <a:chExt cx="4992687" cy="1967140"/>
          </a:xfrm>
        </p:grpSpPr>
        <p:sp>
          <p:nvSpPr>
            <p:cNvPr id="372" name="Rectangle"/>
            <p:cNvSpPr/>
            <p:nvPr/>
          </p:nvSpPr>
          <p:spPr>
            <a:xfrm>
              <a:off x="0" y="0"/>
              <a:ext cx="4992688" cy="1967141"/>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73" name="image20.png" descr="image20.png"/>
            <p:cNvPicPr>
              <a:picLocks noChangeAspect="1"/>
            </p:cNvPicPr>
            <p:nvPr/>
          </p:nvPicPr>
          <p:blipFill>
            <a:blip r:embed="rId2">
              <a:extLst/>
            </a:blip>
            <a:stretch>
              <a:fillRect/>
            </a:stretch>
          </p:blipFill>
          <p:spPr>
            <a:xfrm>
              <a:off x="0" y="0"/>
              <a:ext cx="4992688" cy="196714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itle 1"/>
          <p:cNvSpPr txBox="1"/>
          <p:nvPr>
            <p:ph type="title"/>
          </p:nvPr>
        </p:nvSpPr>
        <p:spPr>
          <a:xfrm>
            <a:off x="646111" y="452718"/>
            <a:ext cx="9404723" cy="1400531"/>
          </a:xfrm>
          <a:prstGeom prst="rect">
            <a:avLst/>
          </a:prstGeom>
        </p:spPr>
        <p:txBody>
          <a:bodyPr/>
          <a:lstStyle/>
          <a:p>
            <a:pPr/>
            <a:r>
              <a:t>Choosing Wisely Canada</a:t>
            </a:r>
          </a:p>
        </p:txBody>
      </p:sp>
      <p:sp>
        <p:nvSpPr>
          <p:cNvPr id="377" name="Content Placeholder 2"/>
          <p:cNvSpPr txBox="1"/>
          <p:nvPr>
            <p:ph type="body" idx="1"/>
          </p:nvPr>
        </p:nvSpPr>
        <p:spPr>
          <a:xfrm>
            <a:off x="850232" y="2052917"/>
            <a:ext cx="10700085" cy="4195483"/>
          </a:xfrm>
          <a:prstGeom prst="rect">
            <a:avLst/>
          </a:prstGeom>
        </p:spPr>
        <p:txBody>
          <a:bodyPr/>
          <a:lstStyle/>
          <a:p>
            <a:pPr>
              <a:lnSpc>
                <a:spcPct val="80000"/>
              </a:lnSpc>
              <a:defRPr sz="2900"/>
            </a:pPr>
            <a:r>
              <a:t>Choosing Wisely founded in 2012 (US)</a:t>
            </a:r>
          </a:p>
          <a:p>
            <a:pPr>
              <a:lnSpc>
                <a:spcPct val="80000"/>
              </a:lnSpc>
              <a:defRPr sz="2900"/>
            </a:pPr>
            <a:r>
              <a:t>Has spread to 25 countries</a:t>
            </a:r>
          </a:p>
          <a:p>
            <a:pPr>
              <a:lnSpc>
                <a:spcPct val="80000"/>
              </a:lnSpc>
              <a:defRPr sz="2900"/>
            </a:pPr>
            <a:r>
              <a:t>Choosing Wisely Canada (2014) = the national voice for reducing unnecessary tests and treatments in Canada</a:t>
            </a:r>
          </a:p>
          <a:p>
            <a:pPr>
              <a:lnSpc>
                <a:spcPct val="80000"/>
              </a:lnSpc>
              <a:defRPr sz="2900"/>
            </a:pPr>
            <a:r>
              <a:t>Clinician-led, identification of overused tests/Tx’s that are not supported by scientific evidence, can lead to harm</a:t>
            </a:r>
          </a:p>
          <a:p>
            <a:pPr>
              <a:lnSpc>
                <a:spcPct val="80000"/>
              </a:lnSpc>
              <a:defRPr sz="2900"/>
            </a:pPr>
            <a:r>
              <a:t>Recommendations developed by national specialty societies</a:t>
            </a:r>
          </a:p>
          <a:p>
            <a:pPr>
              <a:lnSpc>
                <a:spcPct val="80000"/>
              </a:lnSpc>
              <a:defRPr sz="2900"/>
            </a:pPr>
            <a:r>
              <a:t>Mobilizes healthcare providers and their organizations to adopt specialty-specific stewardship recommendations</a:t>
            </a:r>
          </a:p>
        </p:txBody>
      </p:sp>
      <p:pic>
        <p:nvPicPr>
          <p:cNvPr id="378" name="Picture 3" descr="Picture 3"/>
          <p:cNvPicPr>
            <a:picLocks noChangeAspect="1"/>
          </p:cNvPicPr>
          <p:nvPr/>
        </p:nvPicPr>
        <p:blipFill>
          <a:blip r:embed="rId3">
            <a:extLst/>
          </a:blip>
          <a:srcRect l="0" t="10055" r="0" b="18753"/>
          <a:stretch>
            <a:fillRect/>
          </a:stretch>
        </p:blipFill>
        <p:spPr>
          <a:xfrm>
            <a:off x="7957042" y="253047"/>
            <a:ext cx="3995982" cy="16002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xfrm>
            <a:off x="368969" y="452718"/>
            <a:ext cx="9681866" cy="1400531"/>
          </a:xfrm>
          <a:prstGeom prst="rect">
            <a:avLst/>
          </a:prstGeom>
        </p:spPr>
        <p:txBody>
          <a:bodyPr/>
          <a:lstStyle/>
          <a:p>
            <a:pPr/>
            <a:r>
              <a:t>Choosing Wisely Canada: STARS</a:t>
            </a:r>
          </a:p>
        </p:txBody>
      </p:sp>
      <p:sp>
        <p:nvSpPr>
          <p:cNvPr id="383" name="Content Placeholder 2"/>
          <p:cNvSpPr txBox="1"/>
          <p:nvPr>
            <p:ph type="body" idx="1"/>
          </p:nvPr>
        </p:nvSpPr>
        <p:spPr>
          <a:xfrm>
            <a:off x="850232" y="2052917"/>
            <a:ext cx="10700085" cy="4195483"/>
          </a:xfrm>
          <a:prstGeom prst="rect">
            <a:avLst/>
          </a:prstGeom>
        </p:spPr>
        <p:txBody>
          <a:bodyPr/>
          <a:lstStyle/>
          <a:p>
            <a:pPr>
              <a:defRPr>
                <a:solidFill>
                  <a:schemeClr val="accent1"/>
                </a:solidFill>
              </a:defRPr>
            </a:pPr>
            <a:r>
              <a:t>STARS</a:t>
            </a:r>
            <a:r>
              <a:rPr>
                <a:solidFill>
                  <a:srgbClr val="FFFFFF"/>
                </a:solidFill>
              </a:rPr>
              <a:t>: Students and Trainees Advocating for Resource Stewardship</a:t>
            </a:r>
            <a:endParaRPr>
              <a:solidFill>
                <a:srgbClr val="FFFFFF"/>
              </a:solidFill>
            </a:endParaRPr>
          </a:p>
          <a:p>
            <a:pPr lvl="1" marL="742950" indent="-285750">
              <a:defRPr sz="2800"/>
            </a:pPr>
            <a:r>
              <a:t>Engages trainees (students, residents) to engage in stewardship</a:t>
            </a:r>
          </a:p>
          <a:p>
            <a:pPr lvl="1" marL="742950" indent="-285750">
              <a:defRPr sz="2800"/>
            </a:pPr>
            <a:r>
              <a:t>Supports trainee-led initiatives to advance resource stewardship</a:t>
            </a:r>
          </a:p>
          <a:p>
            <a:pPr lvl="1" marL="742950" indent="-285750">
              <a:defRPr sz="2800"/>
            </a:pPr>
            <a:r>
              <a:t>Engages universities, professional organizations, regulatory bodies to embed stewardship in medical education</a:t>
            </a:r>
          </a:p>
        </p:txBody>
      </p:sp>
      <p:pic>
        <p:nvPicPr>
          <p:cNvPr id="384" name="Picture 3" descr="Picture 3"/>
          <p:cNvPicPr>
            <a:picLocks noChangeAspect="1"/>
          </p:cNvPicPr>
          <p:nvPr/>
        </p:nvPicPr>
        <p:blipFill>
          <a:blip r:embed="rId2">
            <a:extLst/>
          </a:blip>
          <a:srcRect l="0" t="10055" r="0" b="18753"/>
          <a:stretch>
            <a:fillRect/>
          </a:stretch>
        </p:blipFill>
        <p:spPr>
          <a:xfrm>
            <a:off x="7957042" y="253047"/>
            <a:ext cx="3995982" cy="16002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882241" y="292449"/>
            <a:ext cx="8825657" cy="1120546"/>
          </a:xfrm>
          <a:prstGeom prst="rect">
            <a:avLst/>
          </a:prstGeom>
        </p:spPr>
        <p:txBody>
          <a:bodyPr/>
          <a:lstStyle>
            <a:lvl1pPr>
              <a:defRPr sz="4800"/>
            </a:lvl1pPr>
          </a:lstStyle>
          <a:p>
            <a:pPr/>
            <a:r>
              <a:t>Barriers to Stewardship</a:t>
            </a:r>
          </a:p>
        </p:txBody>
      </p:sp>
      <p:pic>
        <p:nvPicPr>
          <p:cNvPr id="387" name="Picture 4" descr="Picture 4"/>
          <p:cNvPicPr>
            <a:picLocks noChangeAspect="1"/>
          </p:cNvPicPr>
          <p:nvPr/>
        </p:nvPicPr>
        <p:blipFill>
          <a:blip r:embed="rId2">
            <a:extLst/>
          </a:blip>
          <a:stretch>
            <a:fillRect/>
          </a:stretch>
        </p:blipFill>
        <p:spPr>
          <a:xfrm>
            <a:off x="2471247" y="1732546"/>
            <a:ext cx="7249505" cy="483300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9" name="Picture 15" descr="Picture 15"/>
          <p:cNvPicPr>
            <a:picLocks noChangeAspect="1"/>
          </p:cNvPicPr>
          <p:nvPr/>
        </p:nvPicPr>
        <p:blipFill>
          <a:blip r:embed="rId2">
            <a:extLst/>
          </a:blip>
          <a:srcRect l="28275" t="0" r="27939" b="0"/>
          <a:stretch>
            <a:fillRect/>
          </a:stretch>
        </p:blipFill>
        <p:spPr>
          <a:xfrm>
            <a:off x="4379818" y="514096"/>
            <a:ext cx="3413523" cy="4384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ln w="12700">
            <a:miter lim="400000"/>
          </a:ln>
        </p:spPr>
      </p:pic>
      <p:grpSp>
        <p:nvGrpSpPr>
          <p:cNvPr id="394" name="Cloud 3"/>
          <p:cNvGrpSpPr/>
          <p:nvPr/>
        </p:nvGrpSpPr>
        <p:grpSpPr>
          <a:xfrm>
            <a:off x="2731444" y="248603"/>
            <a:ext cx="2284722" cy="1997133"/>
            <a:chOff x="0" y="0"/>
            <a:chExt cx="2284720" cy="1997131"/>
          </a:xfrm>
        </p:grpSpPr>
        <p:grpSp>
          <p:nvGrpSpPr>
            <p:cNvPr id="392" name="Group"/>
            <p:cNvGrpSpPr/>
            <p:nvPr/>
          </p:nvGrpSpPr>
          <p:grpSpPr>
            <a:xfrm>
              <a:off x="0" y="0"/>
              <a:ext cx="2284721" cy="1997132"/>
              <a:chOff x="0" y="0"/>
              <a:chExt cx="2284720" cy="1997131"/>
            </a:xfrm>
          </p:grpSpPr>
          <p:sp>
            <p:nvSpPr>
              <p:cNvPr id="390" name="Shape"/>
              <p:cNvSpPr/>
              <p:nvPr/>
            </p:nvSpPr>
            <p:spPr>
              <a:xfrm>
                <a:off x="-1" y="0"/>
                <a:ext cx="2284722" cy="1997132"/>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391" name="Shape"/>
              <p:cNvSpPr/>
              <p:nvPr/>
            </p:nvSpPr>
            <p:spPr>
              <a:xfrm>
                <a:off x="116013" y="101552"/>
                <a:ext cx="2093568" cy="1695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393" name="Established habit, unfamiliar with new evidence"/>
            <p:cNvSpPr txBox="1"/>
            <p:nvPr/>
          </p:nvSpPr>
          <p:spPr>
            <a:xfrm>
              <a:off x="381177" y="295035"/>
              <a:ext cx="1360957" cy="1297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Established habit, unfamiliar with new evidence</a:t>
              </a:r>
            </a:p>
          </p:txBody>
        </p:sp>
      </p:grpSp>
      <p:grpSp>
        <p:nvGrpSpPr>
          <p:cNvPr id="399" name="Cloud 5"/>
          <p:cNvGrpSpPr/>
          <p:nvPr/>
        </p:nvGrpSpPr>
        <p:grpSpPr>
          <a:xfrm>
            <a:off x="2550711" y="2461140"/>
            <a:ext cx="2173514" cy="1633138"/>
            <a:chOff x="0" y="0"/>
            <a:chExt cx="2173513" cy="1633136"/>
          </a:xfrm>
        </p:grpSpPr>
        <p:grpSp>
          <p:nvGrpSpPr>
            <p:cNvPr id="397" name="Group"/>
            <p:cNvGrpSpPr/>
            <p:nvPr/>
          </p:nvGrpSpPr>
          <p:grpSpPr>
            <a:xfrm>
              <a:off x="-1" y="0"/>
              <a:ext cx="2173515" cy="1633137"/>
              <a:chOff x="0" y="0"/>
              <a:chExt cx="2173513" cy="1633136"/>
            </a:xfrm>
          </p:grpSpPr>
          <p:sp>
            <p:nvSpPr>
              <p:cNvPr id="395"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396"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398" name="“More is better”"/>
            <p:cNvSpPr txBox="1"/>
            <p:nvPr/>
          </p:nvSpPr>
          <p:spPr>
            <a:xfrm>
              <a:off x="365776" y="484931"/>
              <a:ext cx="1288408"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“More is better”</a:t>
              </a:r>
            </a:p>
          </p:txBody>
        </p:sp>
      </p:grpSp>
      <p:grpSp>
        <p:nvGrpSpPr>
          <p:cNvPr id="404" name="Cloud 6"/>
          <p:cNvGrpSpPr/>
          <p:nvPr/>
        </p:nvGrpSpPr>
        <p:grpSpPr>
          <a:xfrm>
            <a:off x="2195818" y="4622437"/>
            <a:ext cx="2173515" cy="1633138"/>
            <a:chOff x="0" y="0"/>
            <a:chExt cx="2173513" cy="1633136"/>
          </a:xfrm>
        </p:grpSpPr>
        <p:grpSp>
          <p:nvGrpSpPr>
            <p:cNvPr id="402" name="Group"/>
            <p:cNvGrpSpPr/>
            <p:nvPr/>
          </p:nvGrpSpPr>
          <p:grpSpPr>
            <a:xfrm>
              <a:off x="-1" y="0"/>
              <a:ext cx="2173515" cy="1633137"/>
              <a:chOff x="0" y="0"/>
              <a:chExt cx="2173513" cy="1633136"/>
            </a:xfrm>
          </p:grpSpPr>
          <p:sp>
            <p:nvSpPr>
              <p:cNvPr id="400"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01"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03" name="Lack of behavioural feedback"/>
            <p:cNvSpPr txBox="1"/>
            <p:nvPr/>
          </p:nvSpPr>
          <p:spPr>
            <a:xfrm>
              <a:off x="365776" y="364281"/>
              <a:ext cx="1288408"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Lack of behavioural feedback</a:t>
              </a:r>
            </a:p>
          </p:txBody>
        </p:sp>
      </p:grpSp>
      <p:grpSp>
        <p:nvGrpSpPr>
          <p:cNvPr id="409" name="Cloud 7"/>
          <p:cNvGrpSpPr/>
          <p:nvPr/>
        </p:nvGrpSpPr>
        <p:grpSpPr>
          <a:xfrm>
            <a:off x="7835852" y="247430"/>
            <a:ext cx="2319613" cy="1633138"/>
            <a:chOff x="0" y="0"/>
            <a:chExt cx="2319612" cy="1633136"/>
          </a:xfrm>
        </p:grpSpPr>
        <p:grpSp>
          <p:nvGrpSpPr>
            <p:cNvPr id="407" name="Group"/>
            <p:cNvGrpSpPr/>
            <p:nvPr/>
          </p:nvGrpSpPr>
          <p:grpSpPr>
            <a:xfrm>
              <a:off x="-1" y="0"/>
              <a:ext cx="2319614" cy="1633137"/>
              <a:chOff x="0" y="0"/>
              <a:chExt cx="2319612" cy="1633136"/>
            </a:xfrm>
          </p:grpSpPr>
          <p:sp>
            <p:nvSpPr>
              <p:cNvPr id="405" name="Shape"/>
              <p:cNvSpPr/>
              <p:nvPr/>
            </p:nvSpPr>
            <p:spPr>
              <a:xfrm>
                <a:off x="0" y="0"/>
                <a:ext cx="2319613"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06" name="Shape"/>
              <p:cNvSpPr/>
              <p:nvPr/>
            </p:nvSpPr>
            <p:spPr>
              <a:xfrm>
                <a:off x="117784" y="83043"/>
                <a:ext cx="2125540"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08" name="Patient requests and expectations"/>
            <p:cNvSpPr txBox="1"/>
            <p:nvPr/>
          </p:nvSpPr>
          <p:spPr>
            <a:xfrm>
              <a:off x="386009" y="243631"/>
              <a:ext cx="1383719"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Patient requests and expectations</a:t>
              </a:r>
            </a:p>
          </p:txBody>
        </p:sp>
      </p:grpSp>
      <p:grpSp>
        <p:nvGrpSpPr>
          <p:cNvPr id="414" name="Cloud 8"/>
          <p:cNvGrpSpPr/>
          <p:nvPr/>
        </p:nvGrpSpPr>
        <p:grpSpPr>
          <a:xfrm>
            <a:off x="7337335" y="2130593"/>
            <a:ext cx="2173514" cy="1633138"/>
            <a:chOff x="0" y="0"/>
            <a:chExt cx="2173513" cy="1633136"/>
          </a:xfrm>
        </p:grpSpPr>
        <p:grpSp>
          <p:nvGrpSpPr>
            <p:cNvPr id="412" name="Group"/>
            <p:cNvGrpSpPr/>
            <p:nvPr/>
          </p:nvGrpSpPr>
          <p:grpSpPr>
            <a:xfrm>
              <a:off x="-1" y="0"/>
              <a:ext cx="2173515" cy="1633137"/>
              <a:chOff x="0" y="0"/>
              <a:chExt cx="2173513" cy="1633136"/>
            </a:xfrm>
          </p:grpSpPr>
          <p:sp>
            <p:nvSpPr>
              <p:cNvPr id="410"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11"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13" name="Defensive medicine"/>
            <p:cNvSpPr txBox="1"/>
            <p:nvPr/>
          </p:nvSpPr>
          <p:spPr>
            <a:xfrm>
              <a:off x="365776" y="484931"/>
              <a:ext cx="1288408"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Defensive medicine</a:t>
              </a:r>
            </a:p>
          </p:txBody>
        </p:sp>
      </p:grpSp>
      <p:grpSp>
        <p:nvGrpSpPr>
          <p:cNvPr id="419" name="Cloud 9"/>
          <p:cNvGrpSpPr/>
          <p:nvPr/>
        </p:nvGrpSpPr>
        <p:grpSpPr>
          <a:xfrm>
            <a:off x="7276191" y="4231530"/>
            <a:ext cx="2173514" cy="1633138"/>
            <a:chOff x="0" y="0"/>
            <a:chExt cx="2173513" cy="1633136"/>
          </a:xfrm>
        </p:grpSpPr>
        <p:grpSp>
          <p:nvGrpSpPr>
            <p:cNvPr id="417" name="Group"/>
            <p:cNvGrpSpPr/>
            <p:nvPr/>
          </p:nvGrpSpPr>
          <p:grpSpPr>
            <a:xfrm>
              <a:off x="-1" y="0"/>
              <a:ext cx="2173515" cy="1633137"/>
              <a:chOff x="0" y="0"/>
              <a:chExt cx="2173513" cy="1633136"/>
            </a:xfrm>
          </p:grpSpPr>
          <p:sp>
            <p:nvSpPr>
              <p:cNvPr id="415"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16"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18" name="Satisfying referral requests"/>
            <p:cNvSpPr txBox="1"/>
            <p:nvPr/>
          </p:nvSpPr>
          <p:spPr>
            <a:xfrm>
              <a:off x="365776" y="364281"/>
              <a:ext cx="1288408"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Satisfying referral requests</a:t>
              </a:r>
            </a:p>
          </p:txBody>
        </p:sp>
      </p:grpSp>
      <p:grpSp>
        <p:nvGrpSpPr>
          <p:cNvPr id="424" name="Cloud 10"/>
          <p:cNvGrpSpPr/>
          <p:nvPr/>
        </p:nvGrpSpPr>
        <p:grpSpPr>
          <a:xfrm>
            <a:off x="4862737" y="5046515"/>
            <a:ext cx="2173515" cy="1633138"/>
            <a:chOff x="0" y="0"/>
            <a:chExt cx="2173513" cy="1633136"/>
          </a:xfrm>
        </p:grpSpPr>
        <p:grpSp>
          <p:nvGrpSpPr>
            <p:cNvPr id="422" name="Group"/>
            <p:cNvGrpSpPr/>
            <p:nvPr/>
          </p:nvGrpSpPr>
          <p:grpSpPr>
            <a:xfrm>
              <a:off x="-1" y="0"/>
              <a:ext cx="2173515" cy="1633137"/>
              <a:chOff x="0" y="0"/>
              <a:chExt cx="2173513" cy="1633136"/>
            </a:xfrm>
          </p:grpSpPr>
          <p:sp>
            <p:nvSpPr>
              <p:cNvPr id="420"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21"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23" name="Financial incentives"/>
            <p:cNvSpPr txBox="1"/>
            <p:nvPr/>
          </p:nvSpPr>
          <p:spPr>
            <a:xfrm>
              <a:off x="365776" y="484931"/>
              <a:ext cx="1288408"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Financial incentives</a:t>
              </a:r>
            </a:p>
          </p:txBody>
        </p:sp>
      </p:grpSp>
      <p:grpSp>
        <p:nvGrpSpPr>
          <p:cNvPr id="429" name="Cloud 1"/>
          <p:cNvGrpSpPr/>
          <p:nvPr/>
        </p:nvGrpSpPr>
        <p:grpSpPr>
          <a:xfrm>
            <a:off x="9811932" y="2726804"/>
            <a:ext cx="2173515" cy="1633138"/>
            <a:chOff x="0" y="0"/>
            <a:chExt cx="2173513" cy="1633136"/>
          </a:xfrm>
        </p:grpSpPr>
        <p:grpSp>
          <p:nvGrpSpPr>
            <p:cNvPr id="427" name="Group"/>
            <p:cNvGrpSpPr/>
            <p:nvPr/>
          </p:nvGrpSpPr>
          <p:grpSpPr>
            <a:xfrm>
              <a:off x="-1" y="0"/>
              <a:ext cx="2173515" cy="1633137"/>
              <a:chOff x="0" y="0"/>
              <a:chExt cx="2173513" cy="1633136"/>
            </a:xfrm>
          </p:grpSpPr>
          <p:sp>
            <p:nvSpPr>
              <p:cNvPr id="425"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26"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28" name="Pre-emptive ordering efficiency"/>
            <p:cNvSpPr txBox="1"/>
            <p:nvPr/>
          </p:nvSpPr>
          <p:spPr>
            <a:xfrm>
              <a:off x="365776" y="243631"/>
              <a:ext cx="1288408"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Pre-emptive ordering efficiency</a:t>
              </a:r>
            </a:p>
          </p:txBody>
        </p:sp>
      </p:grpSp>
      <p:grpSp>
        <p:nvGrpSpPr>
          <p:cNvPr id="434" name="Cloud 4"/>
          <p:cNvGrpSpPr/>
          <p:nvPr/>
        </p:nvGrpSpPr>
        <p:grpSpPr>
          <a:xfrm>
            <a:off x="157957" y="3541789"/>
            <a:ext cx="2173515" cy="1633138"/>
            <a:chOff x="0" y="0"/>
            <a:chExt cx="2173513" cy="1633136"/>
          </a:xfrm>
        </p:grpSpPr>
        <p:grpSp>
          <p:nvGrpSpPr>
            <p:cNvPr id="432" name="Group"/>
            <p:cNvGrpSpPr/>
            <p:nvPr/>
          </p:nvGrpSpPr>
          <p:grpSpPr>
            <a:xfrm>
              <a:off x="-1" y="0"/>
              <a:ext cx="2173515" cy="1633137"/>
              <a:chOff x="0" y="0"/>
              <a:chExt cx="2173513" cy="1633136"/>
            </a:xfrm>
          </p:grpSpPr>
          <p:sp>
            <p:nvSpPr>
              <p:cNvPr id="430"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31"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33" name="Discomfort of “doing nothing”"/>
            <p:cNvSpPr txBox="1"/>
            <p:nvPr/>
          </p:nvSpPr>
          <p:spPr>
            <a:xfrm>
              <a:off x="365776" y="364281"/>
              <a:ext cx="1288408"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Discomfort of “doing nothing”</a:t>
              </a:r>
            </a:p>
          </p:txBody>
        </p:sp>
      </p:grpSp>
      <p:grpSp>
        <p:nvGrpSpPr>
          <p:cNvPr id="439" name="Cloud 11"/>
          <p:cNvGrpSpPr/>
          <p:nvPr/>
        </p:nvGrpSpPr>
        <p:grpSpPr>
          <a:xfrm>
            <a:off x="77235" y="1456521"/>
            <a:ext cx="2173515" cy="1633138"/>
            <a:chOff x="0" y="0"/>
            <a:chExt cx="2173513" cy="1633136"/>
          </a:xfrm>
        </p:grpSpPr>
        <p:grpSp>
          <p:nvGrpSpPr>
            <p:cNvPr id="437" name="Group"/>
            <p:cNvGrpSpPr/>
            <p:nvPr/>
          </p:nvGrpSpPr>
          <p:grpSpPr>
            <a:xfrm>
              <a:off x="-1" y="0"/>
              <a:ext cx="2173515" cy="1633137"/>
              <a:chOff x="0" y="0"/>
              <a:chExt cx="2173513" cy="1633136"/>
            </a:xfrm>
          </p:grpSpPr>
          <p:sp>
            <p:nvSpPr>
              <p:cNvPr id="435"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36"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38" name="Time constraints"/>
            <p:cNvSpPr txBox="1"/>
            <p:nvPr/>
          </p:nvSpPr>
          <p:spPr>
            <a:xfrm>
              <a:off x="365776" y="484931"/>
              <a:ext cx="1288408"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Time constraints</a:t>
              </a:r>
            </a:p>
          </p:txBody>
        </p:sp>
      </p:grpSp>
      <p:grpSp>
        <p:nvGrpSpPr>
          <p:cNvPr id="444" name="Cloud 12"/>
          <p:cNvGrpSpPr/>
          <p:nvPr/>
        </p:nvGrpSpPr>
        <p:grpSpPr>
          <a:xfrm>
            <a:off x="9680599" y="4875631"/>
            <a:ext cx="2173514" cy="1633138"/>
            <a:chOff x="0" y="0"/>
            <a:chExt cx="2173513" cy="1633136"/>
          </a:xfrm>
        </p:grpSpPr>
        <p:grpSp>
          <p:nvGrpSpPr>
            <p:cNvPr id="442" name="Group"/>
            <p:cNvGrpSpPr/>
            <p:nvPr/>
          </p:nvGrpSpPr>
          <p:grpSpPr>
            <a:xfrm>
              <a:off x="-1" y="0"/>
              <a:ext cx="2173515" cy="1633137"/>
              <a:chOff x="0" y="0"/>
              <a:chExt cx="2173513" cy="1633136"/>
            </a:xfrm>
          </p:grpSpPr>
          <p:sp>
            <p:nvSpPr>
              <p:cNvPr id="440" name="Shape"/>
              <p:cNvSpPr/>
              <p:nvPr/>
            </p:nvSpPr>
            <p:spPr>
              <a:xfrm>
                <a:off x="0" y="0"/>
                <a:ext cx="2173514" cy="16331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38100" cap="rnd">
                <a:solidFill>
                  <a:srgbClr val="00C1DE"/>
                </a:solidFill>
                <a:prstDash val="solid"/>
                <a:round/>
              </a:ln>
              <a:effectLst/>
            </p:spPr>
            <p:txBody>
              <a:bodyPr wrap="square" lIns="45719" tIns="45719" rIns="45719" bIns="45719" numCol="1" anchor="ctr">
                <a:noAutofit/>
              </a:bodyPr>
              <a:lstStyle/>
              <a:p>
                <a:pPr algn="ctr"/>
              </a:p>
            </p:txBody>
          </p:sp>
          <p:sp>
            <p:nvSpPr>
              <p:cNvPr id="441" name="Shape"/>
              <p:cNvSpPr/>
              <p:nvPr/>
            </p:nvSpPr>
            <p:spPr>
              <a:xfrm>
                <a:off x="110366" y="83043"/>
                <a:ext cx="1991665"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38100" cap="rnd">
                <a:solidFill>
                  <a:srgbClr val="00C1DE"/>
                </a:solidFill>
                <a:prstDash val="solid"/>
                <a:round/>
              </a:ln>
              <a:effectLst/>
            </p:spPr>
            <p:txBody>
              <a:bodyPr wrap="square" lIns="45719" tIns="45719" rIns="45719" bIns="45719" numCol="1" anchor="ctr">
                <a:noAutofit/>
              </a:bodyPr>
              <a:lstStyle/>
              <a:p>
                <a:pPr algn="ctr"/>
              </a:p>
            </p:txBody>
          </p:sp>
        </p:grpSp>
        <p:sp>
          <p:nvSpPr>
            <p:cNvPr id="443" name="Influence of industry"/>
            <p:cNvSpPr txBox="1"/>
            <p:nvPr/>
          </p:nvSpPr>
          <p:spPr>
            <a:xfrm>
              <a:off x="365776" y="484931"/>
              <a:ext cx="1288408"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Influence of industry</a:t>
              </a:r>
            </a:p>
          </p:txBody>
        </p:sp>
      </p:grpSp>
      <p:sp>
        <p:nvSpPr>
          <p:cNvPr id="445" name="Title 13"/>
          <p:cNvSpPr txBox="1"/>
          <p:nvPr>
            <p:ph type="title"/>
          </p:nvPr>
        </p:nvSpPr>
        <p:spPr>
          <a:xfrm>
            <a:off x="146346" y="370610"/>
            <a:ext cx="2406207" cy="778089"/>
          </a:xfrm>
          <a:prstGeom prst="rect">
            <a:avLst/>
          </a:prstGeom>
        </p:spPr>
        <p:txBody>
          <a:bodyPr/>
          <a:lstStyle/>
          <a:p>
            <a:pPr/>
            <a:r>
              <a:t>Attending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 name="Picture 13" descr="Picture 13"/>
          <p:cNvPicPr>
            <a:picLocks noChangeAspect="1"/>
          </p:cNvPicPr>
          <p:nvPr/>
        </p:nvPicPr>
        <p:blipFill>
          <a:blip r:embed="rId2">
            <a:extLst/>
          </a:blip>
          <a:srcRect l="12323" t="853" r="8724" b="20202"/>
          <a:stretch>
            <a:fillRect/>
          </a:stretch>
        </p:blipFill>
        <p:spPr>
          <a:xfrm>
            <a:off x="4491905" y="1210355"/>
            <a:ext cx="3084911" cy="4629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5"/>
                  <a:pt x="0" y="10800"/>
                </a:cubicBezTo>
                <a:cubicBezTo>
                  <a:pt x="0" y="16765"/>
                  <a:pt x="4834" y="21600"/>
                  <a:pt x="10799" y="21600"/>
                </a:cubicBezTo>
                <a:cubicBezTo>
                  <a:pt x="16763" y="21600"/>
                  <a:pt x="21600" y="16765"/>
                  <a:pt x="21600" y="10800"/>
                </a:cubicBezTo>
                <a:cubicBezTo>
                  <a:pt x="21600" y="4835"/>
                  <a:pt x="16763" y="0"/>
                  <a:pt x="10799" y="0"/>
                </a:cubicBezTo>
                <a:close/>
              </a:path>
            </a:pathLst>
          </a:custGeom>
          <a:ln w="12700">
            <a:miter lim="400000"/>
          </a:ln>
        </p:spPr>
      </p:pic>
      <p:grpSp>
        <p:nvGrpSpPr>
          <p:cNvPr id="452" name="Cloud 3"/>
          <p:cNvGrpSpPr/>
          <p:nvPr/>
        </p:nvGrpSpPr>
        <p:grpSpPr>
          <a:xfrm>
            <a:off x="240112" y="1193805"/>
            <a:ext cx="2116411" cy="1633137"/>
            <a:chOff x="0" y="0"/>
            <a:chExt cx="2116409" cy="1633135"/>
          </a:xfrm>
        </p:grpSpPr>
        <p:grpSp>
          <p:nvGrpSpPr>
            <p:cNvPr id="450" name="Group"/>
            <p:cNvGrpSpPr/>
            <p:nvPr/>
          </p:nvGrpSpPr>
          <p:grpSpPr>
            <a:xfrm>
              <a:off x="0" y="0"/>
              <a:ext cx="2116410" cy="1633136"/>
              <a:chOff x="0" y="0"/>
              <a:chExt cx="2116409" cy="1633135"/>
            </a:xfrm>
          </p:grpSpPr>
          <p:sp>
            <p:nvSpPr>
              <p:cNvPr id="448" name="Shape"/>
              <p:cNvSpPr/>
              <p:nvPr/>
            </p:nvSpPr>
            <p:spPr>
              <a:xfrm>
                <a:off x="-1" y="0"/>
                <a:ext cx="2116412" cy="16331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49" name="Shape"/>
              <p:cNvSpPr/>
              <p:nvPr/>
            </p:nvSpPr>
            <p:spPr>
              <a:xfrm>
                <a:off x="107466" y="83043"/>
                <a:ext cx="1939339"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51" name="Lack of confidence"/>
            <p:cNvSpPr txBox="1"/>
            <p:nvPr/>
          </p:nvSpPr>
          <p:spPr>
            <a:xfrm>
              <a:off x="353105" y="484931"/>
              <a:ext cx="1260680"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Lack of confidence</a:t>
              </a:r>
            </a:p>
          </p:txBody>
        </p:sp>
      </p:grpSp>
      <p:grpSp>
        <p:nvGrpSpPr>
          <p:cNvPr id="457" name="Cloud 5"/>
          <p:cNvGrpSpPr/>
          <p:nvPr/>
        </p:nvGrpSpPr>
        <p:grpSpPr>
          <a:xfrm>
            <a:off x="2045069" y="2311796"/>
            <a:ext cx="2824792" cy="1836234"/>
            <a:chOff x="0" y="0"/>
            <a:chExt cx="2824791" cy="1836233"/>
          </a:xfrm>
        </p:grpSpPr>
        <p:grpSp>
          <p:nvGrpSpPr>
            <p:cNvPr id="455" name="Group"/>
            <p:cNvGrpSpPr/>
            <p:nvPr/>
          </p:nvGrpSpPr>
          <p:grpSpPr>
            <a:xfrm>
              <a:off x="0" y="-1"/>
              <a:ext cx="2824792" cy="1836235"/>
              <a:chOff x="0" y="0"/>
              <a:chExt cx="2824791" cy="1836233"/>
            </a:xfrm>
          </p:grpSpPr>
          <p:sp>
            <p:nvSpPr>
              <p:cNvPr id="453" name="Shape"/>
              <p:cNvSpPr/>
              <p:nvPr/>
            </p:nvSpPr>
            <p:spPr>
              <a:xfrm>
                <a:off x="0" y="-1"/>
                <a:ext cx="2824792" cy="1836235"/>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54" name="Shape"/>
              <p:cNvSpPr/>
              <p:nvPr/>
            </p:nvSpPr>
            <p:spPr>
              <a:xfrm>
                <a:off x="143436" y="93370"/>
                <a:ext cx="2588453" cy="1559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56" name="Inadequate knowledge,  poor understanding of evidence"/>
            <p:cNvSpPr txBox="1"/>
            <p:nvPr/>
          </p:nvSpPr>
          <p:spPr>
            <a:xfrm>
              <a:off x="451208" y="218982"/>
              <a:ext cx="1722810" cy="1297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Inadequate knowledge,  poor understanding of evidence</a:t>
              </a:r>
            </a:p>
          </p:txBody>
        </p:sp>
      </p:grpSp>
      <p:grpSp>
        <p:nvGrpSpPr>
          <p:cNvPr id="462" name="Cloud 6"/>
          <p:cNvGrpSpPr/>
          <p:nvPr/>
        </p:nvGrpSpPr>
        <p:grpSpPr>
          <a:xfrm>
            <a:off x="383678" y="4019833"/>
            <a:ext cx="2116411" cy="1633137"/>
            <a:chOff x="0" y="0"/>
            <a:chExt cx="2116409" cy="1633135"/>
          </a:xfrm>
        </p:grpSpPr>
        <p:grpSp>
          <p:nvGrpSpPr>
            <p:cNvPr id="460" name="Group"/>
            <p:cNvGrpSpPr/>
            <p:nvPr/>
          </p:nvGrpSpPr>
          <p:grpSpPr>
            <a:xfrm>
              <a:off x="0" y="0"/>
              <a:ext cx="2116410" cy="1633136"/>
              <a:chOff x="0" y="0"/>
              <a:chExt cx="2116409" cy="1633135"/>
            </a:xfrm>
          </p:grpSpPr>
          <p:sp>
            <p:nvSpPr>
              <p:cNvPr id="458" name="Shape"/>
              <p:cNvSpPr/>
              <p:nvPr/>
            </p:nvSpPr>
            <p:spPr>
              <a:xfrm>
                <a:off x="-1" y="0"/>
                <a:ext cx="2116412" cy="16331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59" name="Shape"/>
              <p:cNvSpPr/>
              <p:nvPr/>
            </p:nvSpPr>
            <p:spPr>
              <a:xfrm>
                <a:off x="107466" y="83043"/>
                <a:ext cx="1939339"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61" name="Faculty role modelling"/>
            <p:cNvSpPr txBox="1"/>
            <p:nvPr/>
          </p:nvSpPr>
          <p:spPr>
            <a:xfrm>
              <a:off x="353105" y="364281"/>
              <a:ext cx="1260680"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Faculty role modelling</a:t>
              </a:r>
            </a:p>
          </p:txBody>
        </p:sp>
      </p:grpSp>
      <p:grpSp>
        <p:nvGrpSpPr>
          <p:cNvPr id="467" name="Cloud 7"/>
          <p:cNvGrpSpPr/>
          <p:nvPr/>
        </p:nvGrpSpPr>
        <p:grpSpPr>
          <a:xfrm>
            <a:off x="7326712" y="317684"/>
            <a:ext cx="2116411" cy="1163432"/>
            <a:chOff x="0" y="0"/>
            <a:chExt cx="2116409" cy="1163430"/>
          </a:xfrm>
        </p:grpSpPr>
        <p:grpSp>
          <p:nvGrpSpPr>
            <p:cNvPr id="465" name="Group"/>
            <p:cNvGrpSpPr/>
            <p:nvPr/>
          </p:nvGrpSpPr>
          <p:grpSpPr>
            <a:xfrm>
              <a:off x="0" y="-1"/>
              <a:ext cx="2116410" cy="1163432"/>
              <a:chOff x="0" y="0"/>
              <a:chExt cx="2116409" cy="1163430"/>
            </a:xfrm>
          </p:grpSpPr>
          <p:sp>
            <p:nvSpPr>
              <p:cNvPr id="463" name="Shape"/>
              <p:cNvSpPr/>
              <p:nvPr/>
            </p:nvSpPr>
            <p:spPr>
              <a:xfrm>
                <a:off x="-1" y="0"/>
                <a:ext cx="2116412" cy="1163431"/>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64" name="Shape"/>
              <p:cNvSpPr/>
              <p:nvPr/>
            </p:nvSpPr>
            <p:spPr>
              <a:xfrm>
                <a:off x="107466" y="59159"/>
                <a:ext cx="1939339" cy="987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66" name="To gain experience"/>
            <p:cNvSpPr txBox="1"/>
            <p:nvPr/>
          </p:nvSpPr>
          <p:spPr>
            <a:xfrm>
              <a:off x="353105" y="262911"/>
              <a:ext cx="1260680"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To gain experience</a:t>
              </a:r>
            </a:p>
          </p:txBody>
        </p:sp>
      </p:grpSp>
      <p:grpSp>
        <p:nvGrpSpPr>
          <p:cNvPr id="472" name="Cloud 8"/>
          <p:cNvGrpSpPr/>
          <p:nvPr/>
        </p:nvGrpSpPr>
        <p:grpSpPr>
          <a:xfrm>
            <a:off x="9834696" y="1495359"/>
            <a:ext cx="2116411" cy="1330018"/>
            <a:chOff x="0" y="0"/>
            <a:chExt cx="2116409" cy="1330016"/>
          </a:xfrm>
        </p:grpSpPr>
        <p:grpSp>
          <p:nvGrpSpPr>
            <p:cNvPr id="470" name="Group"/>
            <p:cNvGrpSpPr/>
            <p:nvPr/>
          </p:nvGrpSpPr>
          <p:grpSpPr>
            <a:xfrm>
              <a:off x="0" y="0"/>
              <a:ext cx="2116410" cy="1330017"/>
              <a:chOff x="0" y="0"/>
              <a:chExt cx="2116409" cy="1330016"/>
            </a:xfrm>
          </p:grpSpPr>
          <p:sp>
            <p:nvSpPr>
              <p:cNvPr id="468" name="Shape"/>
              <p:cNvSpPr/>
              <p:nvPr/>
            </p:nvSpPr>
            <p:spPr>
              <a:xfrm>
                <a:off x="-1" y="0"/>
                <a:ext cx="2116412" cy="133001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69" name="Shape"/>
              <p:cNvSpPr/>
              <p:nvPr/>
            </p:nvSpPr>
            <p:spPr>
              <a:xfrm>
                <a:off x="107466" y="67630"/>
                <a:ext cx="1939339" cy="1129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71" name="Lack of feedback"/>
            <p:cNvSpPr txBox="1"/>
            <p:nvPr/>
          </p:nvSpPr>
          <p:spPr>
            <a:xfrm>
              <a:off x="353105" y="341653"/>
              <a:ext cx="1260680"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Lack of feedback</a:t>
              </a:r>
            </a:p>
          </p:txBody>
        </p:sp>
      </p:grpSp>
      <p:grpSp>
        <p:nvGrpSpPr>
          <p:cNvPr id="477" name="Cloud 9"/>
          <p:cNvGrpSpPr/>
          <p:nvPr/>
        </p:nvGrpSpPr>
        <p:grpSpPr>
          <a:xfrm>
            <a:off x="9588176" y="3549655"/>
            <a:ext cx="2116410" cy="1633137"/>
            <a:chOff x="0" y="0"/>
            <a:chExt cx="2116409" cy="1633135"/>
          </a:xfrm>
        </p:grpSpPr>
        <p:grpSp>
          <p:nvGrpSpPr>
            <p:cNvPr id="475" name="Group"/>
            <p:cNvGrpSpPr/>
            <p:nvPr/>
          </p:nvGrpSpPr>
          <p:grpSpPr>
            <a:xfrm>
              <a:off x="0" y="0"/>
              <a:ext cx="2116410" cy="1633136"/>
              <a:chOff x="0" y="0"/>
              <a:chExt cx="2116409" cy="1633135"/>
            </a:xfrm>
          </p:grpSpPr>
          <p:sp>
            <p:nvSpPr>
              <p:cNvPr id="473" name="Shape"/>
              <p:cNvSpPr/>
              <p:nvPr/>
            </p:nvSpPr>
            <p:spPr>
              <a:xfrm>
                <a:off x="-1" y="0"/>
                <a:ext cx="2116412" cy="16331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74" name="Shape"/>
              <p:cNvSpPr/>
              <p:nvPr/>
            </p:nvSpPr>
            <p:spPr>
              <a:xfrm>
                <a:off x="107466" y="83043"/>
                <a:ext cx="1939339"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76" name="Insufficient time"/>
            <p:cNvSpPr txBox="1"/>
            <p:nvPr/>
          </p:nvSpPr>
          <p:spPr>
            <a:xfrm>
              <a:off x="353105" y="484931"/>
              <a:ext cx="1260680"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Insufficient time</a:t>
              </a:r>
            </a:p>
          </p:txBody>
        </p:sp>
      </p:grpSp>
      <p:grpSp>
        <p:nvGrpSpPr>
          <p:cNvPr id="482" name="Cloud 10"/>
          <p:cNvGrpSpPr/>
          <p:nvPr/>
        </p:nvGrpSpPr>
        <p:grpSpPr>
          <a:xfrm>
            <a:off x="6760229" y="4834817"/>
            <a:ext cx="2116411" cy="1633137"/>
            <a:chOff x="0" y="0"/>
            <a:chExt cx="2116409" cy="1633135"/>
          </a:xfrm>
        </p:grpSpPr>
        <p:grpSp>
          <p:nvGrpSpPr>
            <p:cNvPr id="480" name="Group"/>
            <p:cNvGrpSpPr/>
            <p:nvPr/>
          </p:nvGrpSpPr>
          <p:grpSpPr>
            <a:xfrm>
              <a:off x="0" y="0"/>
              <a:ext cx="2116410" cy="1633136"/>
              <a:chOff x="0" y="0"/>
              <a:chExt cx="2116409" cy="1633135"/>
            </a:xfrm>
          </p:grpSpPr>
          <p:sp>
            <p:nvSpPr>
              <p:cNvPr id="478" name="Shape"/>
              <p:cNvSpPr/>
              <p:nvPr/>
            </p:nvSpPr>
            <p:spPr>
              <a:xfrm>
                <a:off x="-1" y="0"/>
                <a:ext cx="2116412" cy="16331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79" name="Shape"/>
              <p:cNvSpPr/>
              <p:nvPr/>
            </p:nvSpPr>
            <p:spPr>
              <a:xfrm>
                <a:off x="107466" y="83043"/>
                <a:ext cx="1939339"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81" name="Desire to impress supervisor"/>
            <p:cNvSpPr txBox="1"/>
            <p:nvPr/>
          </p:nvSpPr>
          <p:spPr>
            <a:xfrm>
              <a:off x="353105" y="364281"/>
              <a:ext cx="1260680" cy="815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Desire to impress supervisor</a:t>
              </a:r>
            </a:p>
          </p:txBody>
        </p:sp>
      </p:grpSp>
      <p:grpSp>
        <p:nvGrpSpPr>
          <p:cNvPr id="487" name="Cloud 1"/>
          <p:cNvGrpSpPr/>
          <p:nvPr/>
        </p:nvGrpSpPr>
        <p:grpSpPr>
          <a:xfrm>
            <a:off x="7254995" y="2026227"/>
            <a:ext cx="2336089" cy="2006179"/>
            <a:chOff x="0" y="0"/>
            <a:chExt cx="2336087" cy="2006177"/>
          </a:xfrm>
        </p:grpSpPr>
        <p:grpSp>
          <p:nvGrpSpPr>
            <p:cNvPr id="485" name="Group"/>
            <p:cNvGrpSpPr/>
            <p:nvPr/>
          </p:nvGrpSpPr>
          <p:grpSpPr>
            <a:xfrm>
              <a:off x="0" y="-1"/>
              <a:ext cx="2336088" cy="2006179"/>
              <a:chOff x="0" y="0"/>
              <a:chExt cx="2336087" cy="2006177"/>
            </a:xfrm>
          </p:grpSpPr>
          <p:sp>
            <p:nvSpPr>
              <p:cNvPr id="483" name="Shape"/>
              <p:cNvSpPr/>
              <p:nvPr/>
            </p:nvSpPr>
            <p:spPr>
              <a:xfrm>
                <a:off x="0" y="-1"/>
                <a:ext cx="2336088" cy="200617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84" name="Shape"/>
              <p:cNvSpPr/>
              <p:nvPr/>
            </p:nvSpPr>
            <p:spPr>
              <a:xfrm>
                <a:off x="118621" y="102012"/>
                <a:ext cx="2140637" cy="17033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86" name="Emphasis on harm of missing something over harm of test"/>
            <p:cNvSpPr txBox="1"/>
            <p:nvPr/>
          </p:nvSpPr>
          <p:spPr>
            <a:xfrm>
              <a:off x="383528" y="178661"/>
              <a:ext cx="1403992" cy="153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Emphasis on harm of missing something over harm of test</a:t>
              </a:r>
            </a:p>
          </p:txBody>
        </p:sp>
      </p:grpSp>
      <p:grpSp>
        <p:nvGrpSpPr>
          <p:cNvPr id="492" name="Cloud 2"/>
          <p:cNvGrpSpPr/>
          <p:nvPr/>
        </p:nvGrpSpPr>
        <p:grpSpPr>
          <a:xfrm>
            <a:off x="3211625" y="4744649"/>
            <a:ext cx="2116411" cy="1633137"/>
            <a:chOff x="0" y="0"/>
            <a:chExt cx="2116409" cy="1633135"/>
          </a:xfrm>
        </p:grpSpPr>
        <p:grpSp>
          <p:nvGrpSpPr>
            <p:cNvPr id="490" name="Group"/>
            <p:cNvGrpSpPr/>
            <p:nvPr/>
          </p:nvGrpSpPr>
          <p:grpSpPr>
            <a:xfrm>
              <a:off x="0" y="0"/>
              <a:ext cx="2116410" cy="1633136"/>
              <a:chOff x="0" y="0"/>
              <a:chExt cx="2116409" cy="1633135"/>
            </a:xfrm>
          </p:grpSpPr>
          <p:sp>
            <p:nvSpPr>
              <p:cNvPr id="488" name="Shape"/>
              <p:cNvSpPr/>
              <p:nvPr/>
            </p:nvSpPr>
            <p:spPr>
              <a:xfrm>
                <a:off x="-1" y="0"/>
                <a:ext cx="2116412" cy="16331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28575" cap="rnd">
                <a:solidFill>
                  <a:srgbClr val="EF7521"/>
                </a:solidFill>
                <a:prstDash val="solid"/>
                <a:round/>
              </a:ln>
              <a:effectLst/>
            </p:spPr>
            <p:txBody>
              <a:bodyPr wrap="square" lIns="45719" tIns="45719" rIns="45719" bIns="45719" numCol="1" anchor="ctr">
                <a:noAutofit/>
              </a:bodyPr>
              <a:lstStyle/>
              <a:p>
                <a:pPr algn="ctr"/>
              </a:p>
            </p:txBody>
          </p:sp>
          <p:sp>
            <p:nvSpPr>
              <p:cNvPr id="489" name="Shape"/>
              <p:cNvSpPr/>
              <p:nvPr/>
            </p:nvSpPr>
            <p:spPr>
              <a:xfrm>
                <a:off x="107466" y="83043"/>
                <a:ext cx="1939339" cy="138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8575" cap="rnd">
                <a:solidFill>
                  <a:srgbClr val="EF7521"/>
                </a:solidFill>
                <a:prstDash val="solid"/>
                <a:round/>
              </a:ln>
              <a:effectLst/>
            </p:spPr>
            <p:txBody>
              <a:bodyPr wrap="square" lIns="45719" tIns="45719" rIns="45719" bIns="45719" numCol="1" anchor="ctr">
                <a:noAutofit/>
              </a:bodyPr>
              <a:lstStyle/>
              <a:p>
                <a:pPr algn="ctr"/>
              </a:p>
            </p:txBody>
          </p:sp>
        </p:grpSp>
        <p:sp>
          <p:nvSpPr>
            <p:cNvPr id="491" name="Being directed to do so by supervisor"/>
            <p:cNvSpPr txBox="1"/>
            <p:nvPr/>
          </p:nvSpPr>
          <p:spPr>
            <a:xfrm>
              <a:off x="353105" y="243631"/>
              <a:ext cx="1260680"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003152"/>
                  </a:solidFill>
                  <a:latin typeface="Verdana"/>
                  <a:ea typeface="Verdana"/>
                  <a:cs typeface="Verdana"/>
                  <a:sym typeface="Verdana"/>
                </a:defRPr>
              </a:lvl1pPr>
            </a:lstStyle>
            <a:p>
              <a:pPr/>
              <a:r>
                <a:t>Being directed to do so by supervisor</a:t>
              </a:r>
            </a:p>
          </p:txBody>
        </p:sp>
      </p:grpSp>
      <p:sp>
        <p:nvSpPr>
          <p:cNvPr id="493" name="Title 4"/>
          <p:cNvSpPr txBox="1"/>
          <p:nvPr>
            <p:ph type="title"/>
          </p:nvPr>
        </p:nvSpPr>
        <p:spPr>
          <a:xfrm>
            <a:off x="407650" y="313935"/>
            <a:ext cx="7067972" cy="606408"/>
          </a:xfrm>
          <a:prstGeom prst="rect">
            <a:avLst/>
          </a:prstGeom>
        </p:spPr>
        <p:txBody>
          <a:bodyPr/>
          <a:lstStyle>
            <a:lvl1pPr defTabSz="434340">
              <a:defRPr sz="4180"/>
            </a:lvl1pPr>
          </a:lstStyle>
          <a:p>
            <a:pPr/>
            <a:r>
              <a:t>Trainee (additional reasons)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itle 1"/>
          <p:cNvSpPr txBox="1"/>
          <p:nvPr>
            <p:ph type="title"/>
          </p:nvPr>
        </p:nvSpPr>
        <p:spPr>
          <a:xfrm>
            <a:off x="773723" y="69012"/>
            <a:ext cx="8725815" cy="1287741"/>
          </a:xfrm>
          <a:prstGeom prst="rect">
            <a:avLst/>
          </a:prstGeom>
        </p:spPr>
        <p:txBody>
          <a:bodyPr/>
          <a:lstStyle/>
          <a:p>
            <a:pPr/>
            <a:r>
              <a:t>What Can You Do (as an individual)?</a:t>
            </a:r>
          </a:p>
        </p:txBody>
      </p:sp>
      <p:grpSp>
        <p:nvGrpSpPr>
          <p:cNvPr id="506" name="Diagram 8"/>
          <p:cNvGrpSpPr/>
          <p:nvPr/>
        </p:nvGrpSpPr>
        <p:grpSpPr>
          <a:xfrm>
            <a:off x="1939913" y="1462315"/>
            <a:ext cx="7947806" cy="5003801"/>
            <a:chOff x="0" y="0"/>
            <a:chExt cx="7947805" cy="5003800"/>
          </a:xfrm>
        </p:grpSpPr>
        <p:sp>
          <p:nvSpPr>
            <p:cNvPr id="496" name="Arrow"/>
            <p:cNvSpPr/>
            <p:nvPr/>
          </p:nvSpPr>
          <p:spPr>
            <a:xfrm>
              <a:off x="374541" y="0"/>
              <a:ext cx="7198724" cy="5003800"/>
            </a:xfrm>
            <a:prstGeom prst="rightArrow">
              <a:avLst>
                <a:gd name="adj1" fmla="val 50000"/>
                <a:gd name="adj2" fmla="val 50000"/>
              </a:avLst>
            </a:prstGeom>
            <a:solidFill>
              <a:srgbClr val="414F5C"/>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t">
              <a:noAutofit/>
            </a:bodyPr>
            <a:lstStyle/>
            <a:p>
              <a:pPr>
                <a:defRPr>
                  <a:solidFill>
                    <a:srgbClr val="FFFFFF"/>
                  </a:solidFill>
                </a:defRPr>
              </a:pPr>
            </a:p>
          </p:txBody>
        </p:sp>
        <p:grpSp>
          <p:nvGrpSpPr>
            <p:cNvPr id="499" name="Group"/>
            <p:cNvGrpSpPr/>
            <p:nvPr/>
          </p:nvGrpSpPr>
          <p:grpSpPr>
            <a:xfrm>
              <a:off x="0" y="1501138"/>
              <a:ext cx="2540725" cy="2001522"/>
              <a:chOff x="0" y="0"/>
              <a:chExt cx="2540724" cy="2001520"/>
            </a:xfrm>
          </p:grpSpPr>
          <p:sp>
            <p:nvSpPr>
              <p:cNvPr id="497" name="Rounded Rectangle"/>
              <p:cNvSpPr/>
              <p:nvPr/>
            </p:nvSpPr>
            <p:spPr>
              <a:xfrm>
                <a:off x="0" y="0"/>
                <a:ext cx="2540725" cy="2001521"/>
              </a:xfrm>
              <a:prstGeom prst="roundRect">
                <a:avLst>
                  <a:gd name="adj" fmla="val 16667"/>
                </a:avLst>
              </a:prstGeom>
              <a:solidFill>
                <a:schemeClr val="accent3"/>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498" name="Should I order this test?"/>
              <p:cNvSpPr txBox="1"/>
              <p:nvPr/>
            </p:nvSpPr>
            <p:spPr>
              <a:xfrm>
                <a:off x="97706" y="289560"/>
                <a:ext cx="2345314"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sz="2800">
                    <a:solidFill>
                      <a:srgbClr val="FFFFFF"/>
                    </a:solidFill>
                  </a:defRPr>
                </a:lvl1pPr>
              </a:lstStyle>
              <a:p>
                <a:pPr/>
                <a:r>
                  <a:t>Should I order this test?</a:t>
                </a:r>
              </a:p>
            </p:txBody>
          </p:sp>
        </p:grpSp>
        <p:grpSp>
          <p:nvGrpSpPr>
            <p:cNvPr id="502" name="Group"/>
            <p:cNvGrpSpPr/>
            <p:nvPr/>
          </p:nvGrpSpPr>
          <p:grpSpPr>
            <a:xfrm>
              <a:off x="2703540" y="1501138"/>
              <a:ext cx="2540726" cy="2001522"/>
              <a:chOff x="0" y="0"/>
              <a:chExt cx="2540724" cy="2001520"/>
            </a:xfrm>
          </p:grpSpPr>
          <p:sp>
            <p:nvSpPr>
              <p:cNvPr id="500" name="Rounded Rectangle"/>
              <p:cNvSpPr/>
              <p:nvPr/>
            </p:nvSpPr>
            <p:spPr>
              <a:xfrm>
                <a:off x="0" y="0"/>
                <a:ext cx="2540725" cy="2001521"/>
              </a:xfrm>
              <a:prstGeom prst="roundRect">
                <a:avLst>
                  <a:gd name="adj" fmla="val 16667"/>
                </a:avLst>
              </a:prstGeom>
              <a:solidFill>
                <a:srgbClr val="557FA6"/>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501" name="Should I prescribe this treatment?"/>
              <p:cNvSpPr txBox="1"/>
              <p:nvPr/>
            </p:nvSpPr>
            <p:spPr>
              <a:xfrm>
                <a:off x="97706" y="95250"/>
                <a:ext cx="2345314" cy="18110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sz="2800">
                    <a:solidFill>
                      <a:srgbClr val="FFFFFF"/>
                    </a:solidFill>
                  </a:defRPr>
                </a:lvl1pPr>
              </a:lstStyle>
              <a:p>
                <a:pPr/>
                <a:r>
                  <a:t>Should I prescribe this treatment?</a:t>
                </a:r>
              </a:p>
            </p:txBody>
          </p:sp>
        </p:grpSp>
        <p:grpSp>
          <p:nvGrpSpPr>
            <p:cNvPr id="505" name="Group"/>
            <p:cNvGrpSpPr/>
            <p:nvPr/>
          </p:nvGrpSpPr>
          <p:grpSpPr>
            <a:xfrm>
              <a:off x="5407080" y="1501138"/>
              <a:ext cx="2540726" cy="2001522"/>
              <a:chOff x="0" y="0"/>
              <a:chExt cx="2540724" cy="2001520"/>
            </a:xfrm>
          </p:grpSpPr>
          <p:sp>
            <p:nvSpPr>
              <p:cNvPr id="503" name="Rounded Rectangle"/>
              <p:cNvSpPr/>
              <p:nvPr/>
            </p:nvSpPr>
            <p:spPr>
              <a:xfrm>
                <a:off x="0" y="0"/>
                <a:ext cx="2540725" cy="2001521"/>
              </a:xfrm>
              <a:prstGeom prst="roundRect">
                <a:avLst>
                  <a:gd name="adj" fmla="val 16667"/>
                </a:avLst>
              </a:prstGeom>
              <a:solidFill>
                <a:schemeClr val="accent2"/>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ctr">
                <a:noAutofit/>
              </a:bodyPr>
              <a:lstStyle/>
              <a:p>
                <a:pPr algn="ctr" defTabSz="1244600">
                  <a:lnSpc>
                    <a:spcPct val="90000"/>
                  </a:lnSpc>
                  <a:spcBef>
                    <a:spcPts val="700"/>
                  </a:spcBef>
                  <a:defRPr>
                    <a:solidFill>
                      <a:srgbClr val="FFFFFF"/>
                    </a:solidFill>
                  </a:defRPr>
                </a:pPr>
              </a:p>
            </p:txBody>
          </p:sp>
          <p:sp>
            <p:nvSpPr>
              <p:cNvPr id="504" name="Have I considered the patient?"/>
              <p:cNvSpPr txBox="1"/>
              <p:nvPr/>
            </p:nvSpPr>
            <p:spPr>
              <a:xfrm>
                <a:off x="97706" y="289560"/>
                <a:ext cx="2345314"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sz="2800">
                    <a:solidFill>
                      <a:srgbClr val="FFFFFF"/>
                    </a:solidFill>
                  </a:defRPr>
                </a:lvl1pPr>
              </a:lstStyle>
              <a:p>
                <a:pPr/>
                <a:r>
                  <a:t>Have I considered the patient?</a:t>
                </a:r>
              </a:p>
            </p:txBody>
          </p:sp>
        </p:gr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Rectangle 7"/>
          <p:cNvSpPr/>
          <p:nvPr/>
        </p:nvSpPr>
        <p:spPr>
          <a:xfrm>
            <a:off x="-1" y="-6"/>
            <a:ext cx="12191697" cy="4730746"/>
          </a:xfrm>
          <a:prstGeom prst="rect">
            <a:avLst/>
          </a:prstGeom>
          <a:ln w="12700">
            <a:miter lim="400000"/>
          </a:ln>
        </p:spPr>
        <p:txBody>
          <a:bodyPr lIns="45719" rIns="45719" anchor="ctr"/>
          <a:lstStyle/>
          <a:p>
            <a:pPr algn="ctr">
              <a:defRPr>
                <a:solidFill>
                  <a:srgbClr val="FFFFFF"/>
                </a:solidFill>
              </a:defRPr>
            </a:pPr>
          </a:p>
        </p:txBody>
      </p:sp>
      <p:sp>
        <p:nvSpPr>
          <p:cNvPr id="263" name="Freeform: Shape 9"/>
          <p:cNvSpPr/>
          <p:nvPr/>
        </p:nvSpPr>
        <p:spPr>
          <a:xfrm>
            <a:off x="0" y="4055533"/>
            <a:ext cx="12192000" cy="28024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7" y="95"/>
                </a:lnTo>
                <a:lnTo>
                  <a:pt x="501" y="373"/>
                </a:lnTo>
                <a:lnTo>
                  <a:pt x="773" y="567"/>
                </a:lnTo>
                <a:lnTo>
                  <a:pt x="1097" y="772"/>
                </a:lnTo>
                <a:lnTo>
                  <a:pt x="1482" y="1018"/>
                </a:lnTo>
                <a:lnTo>
                  <a:pt x="1907" y="1277"/>
                </a:lnTo>
                <a:lnTo>
                  <a:pt x="2387" y="1550"/>
                </a:lnTo>
                <a:lnTo>
                  <a:pt x="2909" y="1839"/>
                </a:lnTo>
                <a:lnTo>
                  <a:pt x="3478" y="2128"/>
                </a:lnTo>
                <a:lnTo>
                  <a:pt x="4082" y="2422"/>
                </a:lnTo>
                <a:lnTo>
                  <a:pt x="4735" y="2695"/>
                </a:lnTo>
                <a:lnTo>
                  <a:pt x="5417" y="2956"/>
                </a:lnTo>
                <a:lnTo>
                  <a:pt x="6139" y="3194"/>
                </a:lnTo>
                <a:lnTo>
                  <a:pt x="6890" y="3421"/>
                </a:lnTo>
                <a:lnTo>
                  <a:pt x="7674" y="3634"/>
                </a:lnTo>
                <a:lnTo>
                  <a:pt x="8076" y="3710"/>
                </a:lnTo>
                <a:lnTo>
                  <a:pt x="8486" y="3793"/>
                </a:lnTo>
                <a:lnTo>
                  <a:pt x="8903" y="3872"/>
                </a:lnTo>
                <a:lnTo>
                  <a:pt x="9322" y="3923"/>
                </a:lnTo>
                <a:lnTo>
                  <a:pt x="9750" y="3969"/>
                </a:lnTo>
                <a:lnTo>
                  <a:pt x="10182" y="4018"/>
                </a:lnTo>
                <a:lnTo>
                  <a:pt x="10623" y="4050"/>
                </a:lnTo>
                <a:lnTo>
                  <a:pt x="11068" y="4050"/>
                </a:lnTo>
                <a:lnTo>
                  <a:pt x="11517" y="4066"/>
                </a:lnTo>
                <a:lnTo>
                  <a:pt x="11970" y="4050"/>
                </a:lnTo>
                <a:lnTo>
                  <a:pt x="12430" y="4018"/>
                </a:lnTo>
                <a:lnTo>
                  <a:pt x="12891" y="3988"/>
                </a:lnTo>
                <a:lnTo>
                  <a:pt x="13357" y="3923"/>
                </a:lnTo>
                <a:lnTo>
                  <a:pt x="13828" y="3856"/>
                </a:lnTo>
                <a:lnTo>
                  <a:pt x="14299" y="3777"/>
                </a:lnTo>
                <a:lnTo>
                  <a:pt x="14774" y="3667"/>
                </a:lnTo>
                <a:lnTo>
                  <a:pt x="15254" y="3534"/>
                </a:lnTo>
                <a:lnTo>
                  <a:pt x="15735" y="3407"/>
                </a:lnTo>
                <a:lnTo>
                  <a:pt x="16217" y="3245"/>
                </a:lnTo>
                <a:lnTo>
                  <a:pt x="16705" y="3051"/>
                </a:lnTo>
                <a:lnTo>
                  <a:pt x="17187" y="2857"/>
                </a:lnTo>
                <a:lnTo>
                  <a:pt x="17677" y="2632"/>
                </a:lnTo>
                <a:lnTo>
                  <a:pt x="18169" y="2387"/>
                </a:lnTo>
                <a:lnTo>
                  <a:pt x="18655" y="2128"/>
                </a:lnTo>
                <a:lnTo>
                  <a:pt x="19148" y="1825"/>
                </a:lnTo>
                <a:lnTo>
                  <a:pt x="19638" y="1501"/>
                </a:lnTo>
                <a:lnTo>
                  <a:pt x="20131" y="1180"/>
                </a:lnTo>
                <a:lnTo>
                  <a:pt x="20621" y="805"/>
                </a:lnTo>
                <a:lnTo>
                  <a:pt x="21109" y="421"/>
                </a:lnTo>
                <a:lnTo>
                  <a:pt x="21599" y="19"/>
                </a:lnTo>
                <a:lnTo>
                  <a:pt x="21599" y="17237"/>
                </a:lnTo>
                <a:lnTo>
                  <a:pt x="21600" y="17237"/>
                </a:lnTo>
                <a:lnTo>
                  <a:pt x="21600" y="21600"/>
                </a:lnTo>
                <a:lnTo>
                  <a:pt x="0" y="21600"/>
                </a:lnTo>
                <a:lnTo>
                  <a:pt x="0" y="17237"/>
                </a:lnTo>
                <a:lnTo>
                  <a:pt x="0" y="17237"/>
                </a:lnTo>
                <a:close/>
              </a:path>
            </a:pathLst>
          </a:custGeom>
          <a:solidFill>
            <a:srgbClr val="EBEBEB"/>
          </a:solidFill>
          <a:ln w="12700">
            <a:miter lim="400000"/>
          </a:ln>
        </p:spPr>
        <p:txBody>
          <a:bodyPr lIns="45719" rIns="45719" anchor="ctr"/>
          <a:lstStyle/>
          <a:p>
            <a:pPr algn="ctr">
              <a:defRPr>
                <a:solidFill>
                  <a:srgbClr val="FFFFFF"/>
                </a:solidFill>
              </a:defRPr>
            </a:pPr>
          </a:p>
        </p:txBody>
      </p:sp>
      <p:sp>
        <p:nvSpPr>
          <p:cNvPr id="264" name="Freeform 16"/>
          <p:cNvSpPr/>
          <p:nvPr/>
        </p:nvSpPr>
        <p:spPr>
          <a:xfrm>
            <a:off x="8719939" y="3753694"/>
            <a:ext cx="3472061" cy="825933"/>
          </a:xfrm>
          <a:custGeom>
            <a:avLst/>
            <a:gdLst/>
            <a:ahLst/>
            <a:cxnLst>
              <a:cxn ang="0">
                <a:pos x="wd2" y="hd2"/>
              </a:cxn>
              <a:cxn ang="5400000">
                <a:pos x="wd2" y="hd2"/>
              </a:cxn>
              <a:cxn ang="10800000">
                <a:pos x="wd2" y="hd2"/>
              </a:cxn>
              <a:cxn ang="16200000">
                <a:pos x="wd2" y="hd2"/>
              </a:cxn>
            </a:cxnLst>
            <a:rect l="0" t="0" r="r" b="b"/>
            <a:pathLst>
              <a:path w="21600" h="21116" fill="norm" stroke="1" extrusionOk="0">
                <a:moveTo>
                  <a:pt x="21589" y="0"/>
                </a:moveTo>
                <a:lnTo>
                  <a:pt x="21600" y="329"/>
                </a:lnTo>
                <a:lnTo>
                  <a:pt x="21600" y="12285"/>
                </a:lnTo>
                <a:lnTo>
                  <a:pt x="20926" y="12744"/>
                </a:lnTo>
                <a:cubicBezTo>
                  <a:pt x="15152" y="16503"/>
                  <a:pt x="3752" y="21600"/>
                  <a:pt x="262" y="21079"/>
                </a:cubicBezTo>
                <a:cubicBezTo>
                  <a:pt x="175" y="20515"/>
                  <a:pt x="87" y="19955"/>
                  <a:pt x="0" y="19391"/>
                </a:cubicBezTo>
                <a:lnTo>
                  <a:pt x="1170" y="18807"/>
                </a:lnTo>
                <a:lnTo>
                  <a:pt x="1767" y="18474"/>
                </a:lnTo>
                <a:lnTo>
                  <a:pt x="2378" y="18136"/>
                </a:lnTo>
                <a:lnTo>
                  <a:pt x="2998" y="17788"/>
                </a:lnTo>
                <a:lnTo>
                  <a:pt x="3620" y="17403"/>
                </a:lnTo>
                <a:lnTo>
                  <a:pt x="4253" y="17008"/>
                </a:lnTo>
                <a:lnTo>
                  <a:pt x="4897" y="16607"/>
                </a:lnTo>
                <a:lnTo>
                  <a:pt x="5549" y="16183"/>
                </a:lnTo>
                <a:lnTo>
                  <a:pt x="6206" y="15715"/>
                </a:lnTo>
                <a:lnTo>
                  <a:pt x="6873" y="15256"/>
                </a:lnTo>
                <a:lnTo>
                  <a:pt x="7544" y="14762"/>
                </a:lnTo>
                <a:lnTo>
                  <a:pt x="8221" y="14240"/>
                </a:lnTo>
                <a:lnTo>
                  <a:pt x="8901" y="13719"/>
                </a:lnTo>
                <a:lnTo>
                  <a:pt x="9587" y="13153"/>
                </a:lnTo>
                <a:lnTo>
                  <a:pt x="10282" y="12584"/>
                </a:lnTo>
                <a:lnTo>
                  <a:pt x="10972" y="11995"/>
                </a:lnTo>
                <a:lnTo>
                  <a:pt x="11669" y="11368"/>
                </a:lnTo>
                <a:lnTo>
                  <a:pt x="12375" y="10712"/>
                </a:lnTo>
                <a:lnTo>
                  <a:pt x="13080" y="10059"/>
                </a:lnTo>
                <a:lnTo>
                  <a:pt x="13783" y="9365"/>
                </a:lnTo>
                <a:lnTo>
                  <a:pt x="14498" y="8627"/>
                </a:lnTo>
                <a:lnTo>
                  <a:pt x="15200" y="7900"/>
                </a:lnTo>
                <a:lnTo>
                  <a:pt x="15914" y="7124"/>
                </a:lnTo>
                <a:lnTo>
                  <a:pt x="16633" y="6326"/>
                </a:lnTo>
                <a:lnTo>
                  <a:pt x="17338" y="5519"/>
                </a:lnTo>
                <a:lnTo>
                  <a:pt x="18050" y="4653"/>
                </a:lnTo>
                <a:lnTo>
                  <a:pt x="18761" y="3766"/>
                </a:lnTo>
                <a:lnTo>
                  <a:pt x="19472" y="2880"/>
                </a:lnTo>
                <a:lnTo>
                  <a:pt x="20178" y="1935"/>
                </a:lnTo>
                <a:lnTo>
                  <a:pt x="20884" y="977"/>
                </a:lnTo>
                <a:lnTo>
                  <a:pt x="21589" y="0"/>
                </a:lnTo>
                <a:close/>
              </a:path>
            </a:pathLst>
          </a:custGeom>
          <a:solidFill>
            <a:srgbClr val="FFFFFF">
              <a:alpha val="20000"/>
            </a:srgbClr>
          </a:solidFill>
          <a:ln w="12700">
            <a:miter lim="400000"/>
          </a:ln>
        </p:spPr>
        <p:txBody>
          <a:bodyPr lIns="45719" rIns="45719" anchor="ctr"/>
          <a:lstStyle/>
          <a:p>
            <a:pPr algn="ctr">
              <a:defRPr>
                <a:solidFill>
                  <a:srgbClr val="FFFFFF"/>
                </a:solidFill>
              </a:defRPr>
            </a:pPr>
          </a:p>
        </p:txBody>
      </p:sp>
      <p:sp>
        <p:nvSpPr>
          <p:cNvPr id="265" name="Title 1"/>
          <p:cNvSpPr txBox="1"/>
          <p:nvPr>
            <p:ph type="ctrTitle"/>
          </p:nvPr>
        </p:nvSpPr>
        <p:spPr>
          <a:xfrm>
            <a:off x="965505" y="623571"/>
            <a:ext cx="10260990" cy="3523885"/>
          </a:xfrm>
          <a:prstGeom prst="rect">
            <a:avLst/>
          </a:prstGeom>
        </p:spPr>
        <p:txBody>
          <a:bodyPr anchor="ctr"/>
          <a:lstStyle/>
          <a:p>
            <a:pPr algn="ctr">
              <a:defRPr sz="8000"/>
            </a:pPr>
            <a:r>
              <a:t>Resource Stewardship</a:t>
            </a:r>
            <a:br/>
            <a:r>
              <a:rPr sz="6000"/>
              <a:t>Pre-Session Material</a:t>
            </a:r>
          </a:p>
        </p:txBody>
      </p:sp>
      <p:sp>
        <p:nvSpPr>
          <p:cNvPr id="266" name="Subtitle 2"/>
          <p:cNvSpPr txBox="1"/>
          <p:nvPr>
            <p:ph type="subTitle" sz="half" idx="1"/>
          </p:nvPr>
        </p:nvSpPr>
        <p:spPr>
          <a:xfrm>
            <a:off x="965505" y="4777380"/>
            <a:ext cx="10260990" cy="1693759"/>
          </a:xfrm>
          <a:prstGeom prst="rect">
            <a:avLst/>
          </a:prstGeom>
        </p:spPr>
        <p:txBody>
          <a:bodyPr/>
          <a:lstStyle/>
          <a:p>
            <a:pPr algn="ctr">
              <a:defRPr sz="2400">
                <a:solidFill>
                  <a:srgbClr val="0E5580"/>
                </a:solidFill>
              </a:defRPr>
            </a:pPr>
            <a:r>
              <a:t>Lucie Filteau, MD, FRCPC</a:t>
            </a:r>
          </a:p>
          <a:p>
            <a:pPr algn="ctr">
              <a:defRPr sz="2400">
                <a:solidFill>
                  <a:srgbClr val="0E5580"/>
                </a:solidFill>
              </a:defRPr>
            </a:pPr>
            <a:r>
              <a:t>PGY 2-4 Academic half day</a:t>
            </a:r>
          </a:p>
          <a:p>
            <a:pPr algn="ctr">
              <a:defRPr sz="2400">
                <a:solidFill>
                  <a:srgbClr val="0E5580"/>
                </a:solidFill>
              </a:defRPr>
            </a:pPr>
            <a:r>
              <a:t>QPS Series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itle 1"/>
          <p:cNvSpPr txBox="1"/>
          <p:nvPr>
            <p:ph type="title"/>
          </p:nvPr>
        </p:nvSpPr>
        <p:spPr>
          <a:xfrm>
            <a:off x="646111" y="452718"/>
            <a:ext cx="9404723" cy="1400531"/>
          </a:xfrm>
          <a:prstGeom prst="rect">
            <a:avLst/>
          </a:prstGeom>
        </p:spPr>
        <p:txBody>
          <a:bodyPr/>
          <a:lstStyle/>
          <a:p>
            <a:pPr/>
            <a:r>
              <a:t>Should I order this test?</a:t>
            </a:r>
          </a:p>
        </p:txBody>
      </p:sp>
      <p:sp>
        <p:nvSpPr>
          <p:cNvPr id="509" name="Content Placeholder 2"/>
          <p:cNvSpPr txBox="1"/>
          <p:nvPr>
            <p:ph type="body" idx="1"/>
          </p:nvPr>
        </p:nvSpPr>
        <p:spPr>
          <a:xfrm>
            <a:off x="782353" y="1853247"/>
            <a:ext cx="8946543" cy="4195483"/>
          </a:xfrm>
          <a:prstGeom prst="rect">
            <a:avLst/>
          </a:prstGeom>
        </p:spPr>
        <p:txBody>
          <a:bodyPr/>
          <a:lstStyle/>
          <a:p>
            <a:pPr/>
            <a:r>
              <a:t>Will it help me make a diagnosis?</a:t>
            </a:r>
          </a:p>
          <a:p>
            <a:pPr/>
            <a:r>
              <a:t>Will it result in a change in management?</a:t>
            </a:r>
          </a:p>
          <a:p>
            <a:pPr/>
            <a:r>
              <a:t>Is the test redundant with existing information?</a:t>
            </a:r>
          </a:p>
          <a:p>
            <a:pPr/>
            <a:r>
              <a:t>Is there a reasonable pre-test probability that it will be useful?</a:t>
            </a:r>
          </a:p>
          <a:p>
            <a:pPr/>
            <a:r>
              <a:t>Does the benefit of the test outweigh the risk to the patient?</a:t>
            </a:r>
          </a:p>
        </p:txBody>
      </p:sp>
      <p:sp>
        <p:nvSpPr>
          <p:cNvPr id="510" name="TextBox 3"/>
          <p:cNvSpPr txBox="1"/>
          <p:nvPr/>
        </p:nvSpPr>
        <p:spPr>
          <a:xfrm>
            <a:off x="6115099" y="6399796"/>
            <a:ext cx="6026632"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i="1" sz="2000">
                <a:solidFill>
                  <a:srgbClr val="FFFFFF"/>
                </a:solidFill>
                <a:latin typeface="+mn-lt"/>
                <a:ea typeface="+mn-ea"/>
                <a:cs typeface="+mn-cs"/>
                <a:sym typeface="Calibri"/>
              </a:defRPr>
            </a:lvl1pPr>
          </a:lstStyle>
          <a:p>
            <a:pPr/>
            <a:r>
              <a:t>Adapted from SCARCE Clinical Criteria for Diagnostic Tests</a:t>
            </a:r>
          </a:p>
        </p:txBody>
      </p:sp>
      <p:pic>
        <p:nvPicPr>
          <p:cNvPr id="511" name="Picture 5" descr="Picture 5"/>
          <p:cNvPicPr>
            <a:picLocks noChangeAspect="1"/>
          </p:cNvPicPr>
          <p:nvPr/>
        </p:nvPicPr>
        <p:blipFill>
          <a:blip r:embed="rId2">
            <a:extLst/>
          </a:blip>
          <a:srcRect l="9614" t="20174" r="55367" b="0"/>
          <a:stretch>
            <a:fillRect/>
          </a:stretch>
        </p:blipFill>
        <p:spPr>
          <a:xfrm>
            <a:off x="9593178" y="1923904"/>
            <a:ext cx="2213811" cy="328205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Title 1"/>
          <p:cNvSpPr txBox="1"/>
          <p:nvPr>
            <p:ph type="title"/>
          </p:nvPr>
        </p:nvSpPr>
        <p:spPr>
          <a:xfrm>
            <a:off x="770021" y="182050"/>
            <a:ext cx="9404723" cy="1400532"/>
          </a:xfrm>
          <a:prstGeom prst="rect">
            <a:avLst/>
          </a:prstGeom>
        </p:spPr>
        <p:txBody>
          <a:bodyPr/>
          <a:lstStyle/>
          <a:p>
            <a:pPr/>
            <a:r>
              <a:t>Should I prescribe this treatment?</a:t>
            </a:r>
          </a:p>
        </p:txBody>
      </p:sp>
      <p:sp>
        <p:nvSpPr>
          <p:cNvPr id="514" name="Content Placeholder 2"/>
          <p:cNvSpPr txBox="1"/>
          <p:nvPr>
            <p:ph type="body" sz="half" idx="1"/>
          </p:nvPr>
        </p:nvSpPr>
        <p:spPr>
          <a:xfrm>
            <a:off x="770020" y="1732971"/>
            <a:ext cx="3821614" cy="5077326"/>
          </a:xfrm>
          <a:prstGeom prst="rect">
            <a:avLst/>
          </a:prstGeom>
        </p:spPr>
        <p:txBody>
          <a:bodyPr/>
          <a:lstStyle/>
          <a:p>
            <a:pPr/>
            <a:r>
              <a:t>Is there evidence that the Tx is effective?</a:t>
            </a:r>
          </a:p>
          <a:p>
            <a:pPr/>
            <a:r>
              <a:t>Will this treatment have a </a:t>
            </a:r>
            <a:r>
              <a:rPr i="1" u="sng"/>
              <a:t>clinically significant </a:t>
            </a:r>
            <a:r>
              <a:t>impact on the patient?</a:t>
            </a:r>
          </a:p>
        </p:txBody>
      </p:sp>
      <p:grpSp>
        <p:nvGrpSpPr>
          <p:cNvPr id="520" name="Diagram 3"/>
          <p:cNvGrpSpPr/>
          <p:nvPr/>
        </p:nvGrpSpPr>
        <p:grpSpPr>
          <a:xfrm>
            <a:off x="5519374" y="1883050"/>
            <a:ext cx="5129874" cy="4491371"/>
            <a:chOff x="0" y="0"/>
            <a:chExt cx="5129873" cy="4491369"/>
          </a:xfrm>
        </p:grpSpPr>
        <p:sp>
          <p:nvSpPr>
            <p:cNvPr id="515" name="Rectangle"/>
            <p:cNvSpPr/>
            <p:nvPr/>
          </p:nvSpPr>
          <p:spPr>
            <a:xfrm rot="21300000">
              <a:off x="13921" y="2152190"/>
              <a:ext cx="5102030" cy="186990"/>
            </a:xfrm>
            <a:prstGeom prst="rect">
              <a:avLst/>
            </a:prstGeom>
            <a:solidFill>
              <a:srgbClr val="003152"/>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t">
              <a:noAutofit/>
            </a:bodyPr>
            <a:lstStyle/>
            <a:p>
              <a:pPr>
                <a:defRPr>
                  <a:solidFill>
                    <a:srgbClr val="FFFFFF"/>
                  </a:solidFill>
                </a:defRPr>
              </a:pPr>
            </a:p>
          </p:txBody>
        </p:sp>
        <p:sp>
          <p:nvSpPr>
            <p:cNvPr id="516" name="Shape"/>
            <p:cNvSpPr/>
            <p:nvPr/>
          </p:nvSpPr>
          <p:spPr>
            <a:xfrm rot="5400000">
              <a:off x="-89498" y="89498"/>
              <a:ext cx="2095607" cy="1916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t">
              <a:noAutofit/>
            </a:bodyPr>
            <a:lstStyle/>
            <a:p>
              <a:pPr>
                <a:defRPr>
                  <a:solidFill>
                    <a:srgbClr val="FFFFFF"/>
                  </a:solidFill>
                </a:defRPr>
              </a:pPr>
            </a:p>
          </p:txBody>
        </p:sp>
        <p:sp>
          <p:nvSpPr>
            <p:cNvPr id="517" name="Absolute Risk Reduction"/>
            <p:cNvSpPr txBox="1"/>
            <p:nvPr/>
          </p:nvSpPr>
          <p:spPr>
            <a:xfrm>
              <a:off x="2774497" y="27594"/>
              <a:ext cx="2235314" cy="1657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6247" tIns="206247" rIns="206247" bIns="206247" numCol="1" anchor="ctr">
              <a:spAutoFit/>
            </a:bodyPr>
            <a:lstStyle>
              <a:lvl1pPr algn="ctr" defTabSz="1289050">
                <a:lnSpc>
                  <a:spcPct val="90000"/>
                </a:lnSpc>
                <a:spcBef>
                  <a:spcPts val="1200"/>
                </a:spcBef>
                <a:defRPr b="1" sz="2900">
                  <a:solidFill>
                    <a:srgbClr val="FFFFFF"/>
                  </a:solidFill>
                </a:defRPr>
              </a:lvl1pPr>
            </a:lstStyle>
            <a:p>
              <a:pPr/>
              <a:r>
                <a:t>Absolute Risk Reduction</a:t>
              </a:r>
            </a:p>
          </p:txBody>
        </p:sp>
        <p:sp>
          <p:nvSpPr>
            <p:cNvPr id="518" name="Shape"/>
            <p:cNvSpPr/>
            <p:nvPr/>
          </p:nvSpPr>
          <p:spPr>
            <a:xfrm rot="5400000">
              <a:off x="3123765" y="2485261"/>
              <a:ext cx="2095607" cy="1916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6200" y="10800"/>
                  </a:lnTo>
                  <a:lnTo>
                    <a:pt x="16200" y="21600"/>
                  </a:lnTo>
                  <a:lnTo>
                    <a:pt x="5400" y="21600"/>
                  </a:lnTo>
                  <a:lnTo>
                    <a:pt x="5400" y="10800"/>
                  </a:lnTo>
                  <a:close/>
                </a:path>
              </a:pathLst>
            </a:custGeom>
            <a:solidFill>
              <a:schemeClr val="accent1"/>
            </a:solidFill>
            <a:ln w="12700" cap="flat">
              <a:noFill/>
              <a:miter lim="400000"/>
            </a:ln>
            <a:effectLst>
              <a:outerShdw sx="100000" sy="100000" kx="0" ky="0" algn="b" rotWithShape="0" blurRad="38100" dist="25400" dir="5400000">
                <a:srgbClr val="000000">
                  <a:alpha val="45000"/>
                </a:srgbClr>
              </a:outerShdw>
            </a:effectLst>
          </p:spPr>
          <p:txBody>
            <a:bodyPr wrap="square" lIns="45719" tIns="45719" rIns="45719" bIns="45719" numCol="1" anchor="t">
              <a:noAutofit/>
            </a:bodyPr>
            <a:lstStyle/>
            <a:p>
              <a:pPr>
                <a:defRPr>
                  <a:solidFill>
                    <a:srgbClr val="FFFFFF"/>
                  </a:solidFill>
                </a:defRPr>
              </a:pPr>
            </a:p>
          </p:txBody>
        </p:sp>
        <p:sp>
          <p:nvSpPr>
            <p:cNvPr id="519" name="Relative Risk Reduction"/>
            <p:cNvSpPr txBox="1"/>
            <p:nvPr/>
          </p:nvSpPr>
          <p:spPr>
            <a:xfrm>
              <a:off x="120062" y="2806680"/>
              <a:ext cx="2235314" cy="1657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6247" tIns="206247" rIns="206247" bIns="206247" numCol="1" anchor="ctr">
              <a:spAutoFit/>
            </a:bodyPr>
            <a:lstStyle/>
            <a:p>
              <a:pPr algn="ctr" defTabSz="1289050">
                <a:lnSpc>
                  <a:spcPct val="90000"/>
                </a:lnSpc>
                <a:spcBef>
                  <a:spcPts val="1200"/>
                </a:spcBef>
                <a:defRPr b="1" sz="2900">
                  <a:solidFill>
                    <a:srgbClr val="FFFFFF"/>
                  </a:solidFill>
                </a:defRPr>
              </a:pPr>
              <a:r>
                <a:t>Relative Risk</a:t>
              </a:r>
              <a:br/>
              <a:r>
                <a:t>Reduction</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xfrm>
            <a:off x="646111" y="452718"/>
            <a:ext cx="9404723" cy="1400531"/>
          </a:xfrm>
          <a:prstGeom prst="rect">
            <a:avLst/>
          </a:prstGeom>
        </p:spPr>
        <p:txBody>
          <a:bodyPr/>
          <a:lstStyle/>
          <a:p>
            <a:pPr/>
            <a:r>
              <a:t>Risk Reduction</a:t>
            </a:r>
          </a:p>
        </p:txBody>
      </p:sp>
      <p:sp>
        <p:nvSpPr>
          <p:cNvPr id="523" name="Content Placeholder 2"/>
          <p:cNvSpPr txBox="1"/>
          <p:nvPr>
            <p:ph type="body" idx="1"/>
          </p:nvPr>
        </p:nvSpPr>
        <p:spPr>
          <a:xfrm>
            <a:off x="1104292" y="1683949"/>
            <a:ext cx="8946543" cy="4195483"/>
          </a:xfrm>
          <a:prstGeom prst="rect">
            <a:avLst/>
          </a:prstGeom>
        </p:spPr>
        <p:txBody>
          <a:bodyPr/>
          <a:lstStyle/>
          <a:p>
            <a:pPr>
              <a:lnSpc>
                <a:spcPct val="90000"/>
              </a:lnSpc>
            </a:pPr>
            <a:r>
              <a:t>Absolute Risk Reduction (ARR)</a:t>
            </a:r>
          </a:p>
          <a:p>
            <a:pPr lvl="1" marL="742950" indent="-285750">
              <a:lnSpc>
                <a:spcPct val="90000"/>
              </a:lnSpc>
              <a:defRPr sz="2800"/>
            </a:pPr>
            <a:r>
              <a:t>Absolute difference between a treatment group’s event rate and the comparison group’s event rate</a:t>
            </a:r>
          </a:p>
          <a:p>
            <a:pPr>
              <a:lnSpc>
                <a:spcPct val="90000"/>
              </a:lnSpc>
            </a:pPr>
            <a:r>
              <a:t>Relative Risk Reduction (RRR)</a:t>
            </a:r>
          </a:p>
          <a:p>
            <a:pPr lvl="1" marL="742950" indent="-285750">
              <a:lnSpc>
                <a:spcPct val="90000"/>
              </a:lnSpc>
              <a:defRPr sz="2800"/>
            </a:pPr>
            <a:r>
              <a:t>Treatment group’s event rate divided by the comparison group’s event rate</a:t>
            </a:r>
          </a:p>
          <a:p>
            <a:pPr>
              <a:lnSpc>
                <a:spcPct val="90000"/>
              </a:lnSpc>
            </a:pPr>
            <a:r>
              <a:t>Beware: RRR often reported</a:t>
            </a:r>
          </a:p>
          <a:p>
            <a:pPr>
              <a:lnSpc>
                <a:spcPct val="90000"/>
              </a:lnSpc>
            </a:pPr>
            <a:r>
              <a:t>Consider true clinical impact of reported effects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Title 1"/>
          <p:cNvSpPr txBox="1"/>
          <p:nvPr>
            <p:ph type="title"/>
          </p:nvPr>
        </p:nvSpPr>
        <p:spPr>
          <a:xfrm>
            <a:off x="646111" y="452718"/>
            <a:ext cx="9404723" cy="796375"/>
          </a:xfrm>
          <a:prstGeom prst="rect">
            <a:avLst/>
          </a:prstGeom>
        </p:spPr>
        <p:txBody>
          <a:bodyPr/>
          <a:lstStyle/>
          <a:p>
            <a:pPr/>
            <a:r>
              <a:t>Treatment Effect</a:t>
            </a:r>
          </a:p>
        </p:txBody>
      </p:sp>
      <p:sp>
        <p:nvSpPr>
          <p:cNvPr id="526" name="Content Placeholder 2"/>
          <p:cNvSpPr txBox="1"/>
          <p:nvPr>
            <p:ph type="body" sz="quarter" idx="1"/>
          </p:nvPr>
        </p:nvSpPr>
        <p:spPr>
          <a:xfrm>
            <a:off x="1104292" y="1243511"/>
            <a:ext cx="8946543" cy="690283"/>
          </a:xfrm>
          <a:prstGeom prst="rect">
            <a:avLst/>
          </a:prstGeom>
        </p:spPr>
        <p:txBody>
          <a:bodyPr/>
          <a:lstStyle/>
          <a:p>
            <a:pPr/>
            <a:r>
              <a:t>Both treatments offer a 50% relative risk reduction </a:t>
            </a:r>
          </a:p>
        </p:txBody>
      </p:sp>
      <p:pic>
        <p:nvPicPr>
          <p:cNvPr id="527" name="Picture 415" descr="Picture 415"/>
          <p:cNvPicPr>
            <a:picLocks noChangeAspect="1"/>
          </p:cNvPicPr>
          <p:nvPr/>
        </p:nvPicPr>
        <p:blipFill>
          <a:blip r:embed="rId2">
            <a:extLst/>
          </a:blip>
          <a:stretch>
            <a:fillRect/>
          </a:stretch>
        </p:blipFill>
        <p:spPr>
          <a:xfrm>
            <a:off x="2130668" y="1933793"/>
            <a:ext cx="7750740" cy="470686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Title 1"/>
          <p:cNvSpPr txBox="1"/>
          <p:nvPr>
            <p:ph type="title"/>
          </p:nvPr>
        </p:nvSpPr>
        <p:spPr>
          <a:xfrm>
            <a:off x="549858" y="-1"/>
            <a:ext cx="9404723" cy="1400532"/>
          </a:xfrm>
          <a:prstGeom prst="rect">
            <a:avLst/>
          </a:prstGeom>
        </p:spPr>
        <p:txBody>
          <a:bodyPr/>
          <a:lstStyle/>
          <a:p>
            <a:pPr/>
            <a:r>
              <a:t>Have I considered the patient?</a:t>
            </a:r>
          </a:p>
        </p:txBody>
      </p:sp>
      <p:sp>
        <p:nvSpPr>
          <p:cNvPr id="530" name="Content Placeholder 2"/>
          <p:cNvSpPr txBox="1"/>
          <p:nvPr>
            <p:ph type="body" idx="1"/>
          </p:nvPr>
        </p:nvSpPr>
        <p:spPr>
          <a:xfrm>
            <a:off x="549857" y="1400530"/>
            <a:ext cx="6973891" cy="4904017"/>
          </a:xfrm>
          <a:prstGeom prst="rect">
            <a:avLst/>
          </a:prstGeom>
        </p:spPr>
        <p:txBody>
          <a:bodyPr/>
          <a:lstStyle/>
          <a:p>
            <a:pPr/>
            <a:r>
              <a:t>Incorporate the patient’s values</a:t>
            </a:r>
          </a:p>
          <a:p>
            <a:pPr lvl="1" marL="742950" indent="-285750">
              <a:defRPr sz="2800"/>
            </a:pPr>
            <a:r>
              <a:t>“What is most important when it comes to your health?”</a:t>
            </a:r>
          </a:p>
          <a:p>
            <a:pPr/>
            <a:r>
              <a:t>Include the patient in decision-making</a:t>
            </a:r>
          </a:p>
          <a:p>
            <a:pPr lvl="1" marL="742950" indent="-285750">
              <a:defRPr sz="2800"/>
            </a:pPr>
            <a:r>
              <a:t>“Which option seems like the best fit for you?”</a:t>
            </a:r>
          </a:p>
          <a:p>
            <a:pPr/>
            <a:r>
              <a:t>Elicit patient’s concerns</a:t>
            </a:r>
          </a:p>
          <a:p>
            <a:pPr lvl="1" marL="742950" indent="-285750">
              <a:defRPr sz="2800"/>
            </a:pPr>
            <a:r>
              <a:t>“What are you most concerned about today?”</a:t>
            </a:r>
          </a:p>
        </p:txBody>
      </p:sp>
      <p:pic>
        <p:nvPicPr>
          <p:cNvPr id="531" name="Picture 4" descr="Picture 4"/>
          <p:cNvPicPr>
            <a:picLocks noChangeAspect="1"/>
          </p:cNvPicPr>
          <p:nvPr/>
        </p:nvPicPr>
        <p:blipFill>
          <a:blip r:embed="rId2">
            <a:extLst/>
          </a:blip>
          <a:srcRect l="10359" t="0" r="9471" b="0"/>
          <a:stretch>
            <a:fillRect/>
          </a:stretch>
        </p:blipFill>
        <p:spPr>
          <a:xfrm>
            <a:off x="7738002" y="1876928"/>
            <a:ext cx="4144400" cy="344637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Title 1"/>
          <p:cNvSpPr txBox="1"/>
          <p:nvPr>
            <p:ph type="title"/>
          </p:nvPr>
        </p:nvSpPr>
        <p:spPr>
          <a:xfrm>
            <a:off x="646111" y="452718"/>
            <a:ext cx="9404723" cy="1400531"/>
          </a:xfrm>
          <a:prstGeom prst="rect">
            <a:avLst/>
          </a:prstGeom>
        </p:spPr>
        <p:txBody>
          <a:bodyPr/>
          <a:lstStyle/>
          <a:p>
            <a:pPr/>
            <a:r>
              <a:t>Empowering Patients</a:t>
            </a:r>
          </a:p>
        </p:txBody>
      </p:sp>
      <p:sp>
        <p:nvSpPr>
          <p:cNvPr id="534" name="Content Placeholder 2"/>
          <p:cNvSpPr txBox="1"/>
          <p:nvPr>
            <p:ph type="body" idx="1"/>
          </p:nvPr>
        </p:nvSpPr>
        <p:spPr>
          <a:xfrm>
            <a:off x="645131" y="2052917"/>
            <a:ext cx="9404724" cy="4195483"/>
          </a:xfrm>
          <a:prstGeom prst="rect">
            <a:avLst/>
          </a:prstGeom>
        </p:spPr>
        <p:txBody>
          <a:bodyPr/>
          <a:lstStyle/>
          <a:p>
            <a:pPr/>
            <a:r>
              <a:t>Questions patients should ask:</a:t>
            </a:r>
          </a:p>
          <a:p>
            <a:pPr lvl="1" marL="742950" indent="-285750">
              <a:defRPr sz="2800"/>
            </a:pPr>
            <a:r>
              <a:t>Do I really need this test?</a:t>
            </a:r>
          </a:p>
          <a:p>
            <a:pPr lvl="1" marL="742950" indent="-285750">
              <a:defRPr sz="2800"/>
            </a:pPr>
            <a:r>
              <a:t>Do I really need this treatment?</a:t>
            </a:r>
          </a:p>
          <a:p>
            <a:pPr lvl="1" marL="742950" indent="-285750">
              <a:defRPr sz="2800"/>
            </a:pPr>
            <a:r>
              <a:t>What are the downsides?</a:t>
            </a:r>
          </a:p>
          <a:p>
            <a:pPr lvl="1" marL="742950" indent="-285750">
              <a:defRPr sz="2800"/>
            </a:pPr>
            <a:r>
              <a:t>What happens if I do nothing?</a:t>
            </a:r>
          </a:p>
          <a:p>
            <a:pPr lvl="1" marL="742950" indent="-285750">
              <a:defRPr sz="2800"/>
            </a:pPr>
            <a:r>
              <a:t>Are there simpler, safer options?</a:t>
            </a:r>
          </a:p>
        </p:txBody>
      </p:sp>
      <p:sp>
        <p:nvSpPr>
          <p:cNvPr id="535" name="TextBox 3"/>
          <p:cNvSpPr txBox="1"/>
          <p:nvPr/>
        </p:nvSpPr>
        <p:spPr>
          <a:xfrm>
            <a:off x="8604109" y="6254260"/>
            <a:ext cx="3316596"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i="1" sz="2000">
                <a:solidFill>
                  <a:srgbClr val="FFFFFF"/>
                </a:solidFill>
                <a:latin typeface="+mn-lt"/>
                <a:ea typeface="+mn-ea"/>
                <a:cs typeface="+mn-cs"/>
                <a:sym typeface="Calibri"/>
              </a:defRPr>
            </a:lvl1pPr>
          </a:lstStyle>
          <a:p>
            <a:pPr/>
            <a:r>
              <a:t>Choosing Wisely Canada, 2017 </a:t>
            </a:r>
          </a:p>
        </p:txBody>
      </p:sp>
      <p:pic>
        <p:nvPicPr>
          <p:cNvPr id="536" name="Picture 5" descr="Picture 5"/>
          <p:cNvPicPr>
            <a:picLocks noChangeAspect="1"/>
          </p:cNvPicPr>
          <p:nvPr/>
        </p:nvPicPr>
        <p:blipFill>
          <a:blip r:embed="rId2">
            <a:extLst/>
          </a:blip>
          <a:srcRect l="8897" t="0" r="5753" b="0"/>
          <a:stretch>
            <a:fillRect/>
          </a:stretch>
        </p:blipFill>
        <p:spPr>
          <a:xfrm>
            <a:off x="6724214" y="2197767"/>
            <a:ext cx="4938397" cy="312794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Title 1"/>
          <p:cNvSpPr txBox="1"/>
          <p:nvPr>
            <p:ph type="title"/>
          </p:nvPr>
        </p:nvSpPr>
        <p:spPr>
          <a:xfrm>
            <a:off x="646111" y="452718"/>
            <a:ext cx="9404723" cy="1400531"/>
          </a:xfrm>
          <a:prstGeom prst="rect">
            <a:avLst/>
          </a:prstGeom>
        </p:spPr>
        <p:txBody>
          <a:bodyPr/>
          <a:lstStyle/>
          <a:p>
            <a:pPr/>
            <a:r>
              <a:t>Concrete actions trainees can take</a:t>
            </a:r>
          </a:p>
        </p:txBody>
      </p:sp>
      <p:sp>
        <p:nvSpPr>
          <p:cNvPr id="539" name="Content Placeholder 2"/>
          <p:cNvSpPr txBox="1"/>
          <p:nvPr>
            <p:ph type="body" idx="1"/>
          </p:nvPr>
        </p:nvSpPr>
        <p:spPr>
          <a:xfrm>
            <a:off x="1103312" y="2052917"/>
            <a:ext cx="10449781" cy="4195483"/>
          </a:xfrm>
          <a:prstGeom prst="rect">
            <a:avLst/>
          </a:prstGeom>
        </p:spPr>
        <p:txBody>
          <a:bodyPr/>
          <a:lstStyle/>
          <a:p>
            <a:pPr>
              <a:lnSpc>
                <a:spcPct val="80000"/>
              </a:lnSpc>
              <a:defRPr sz="2900"/>
            </a:pPr>
            <a:r>
              <a:t>Don’t order investigations that won’t change the patient’s management plan</a:t>
            </a:r>
          </a:p>
          <a:p>
            <a:pPr>
              <a:lnSpc>
                <a:spcPct val="80000"/>
              </a:lnSpc>
              <a:defRPr sz="2900"/>
            </a:pPr>
            <a:r>
              <a:t>Don’t order repeat lab tests on patients who are clinically stable</a:t>
            </a:r>
          </a:p>
          <a:p>
            <a:pPr>
              <a:lnSpc>
                <a:spcPct val="80000"/>
              </a:lnSpc>
              <a:defRPr sz="2900"/>
            </a:pPr>
            <a:r>
              <a:t>Don’t order IV route when an oral (po) option is appropriate and tolerated</a:t>
            </a:r>
          </a:p>
          <a:p>
            <a:pPr>
              <a:lnSpc>
                <a:spcPct val="80000"/>
              </a:lnSpc>
              <a:defRPr sz="2900"/>
            </a:pPr>
            <a:r>
              <a:t>Don’t order non-urgent investigations/procedures that will delay discharge of inpatients</a:t>
            </a:r>
          </a:p>
          <a:p>
            <a:pPr>
              <a:lnSpc>
                <a:spcPct val="80000"/>
              </a:lnSpc>
              <a:defRPr sz="2900"/>
            </a:pPr>
            <a:r>
              <a:t>Don’t order invasive studies if less invasive options are available and as effective</a:t>
            </a:r>
          </a:p>
        </p:txBody>
      </p:sp>
      <p:sp>
        <p:nvSpPr>
          <p:cNvPr id="540" name="TextBox 3"/>
          <p:cNvSpPr txBox="1"/>
          <p:nvPr/>
        </p:nvSpPr>
        <p:spPr>
          <a:xfrm>
            <a:off x="8422700" y="6392033"/>
            <a:ext cx="3587835"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latin typeface="+mn-lt"/>
                <a:ea typeface="+mn-ea"/>
                <a:cs typeface="+mn-cs"/>
                <a:sym typeface="Calibri"/>
              </a:defRPr>
            </a:lvl1pPr>
          </a:lstStyle>
          <a:p>
            <a:pPr/>
            <a:r>
              <a:t>https://choosingwiselycanada.org</a:t>
            </a:r>
          </a:p>
        </p:txBody>
      </p:sp>
      <p:pic>
        <p:nvPicPr>
          <p:cNvPr id="541" name="Picture 4" descr="Picture 4"/>
          <p:cNvPicPr>
            <a:picLocks noChangeAspect="1"/>
          </p:cNvPicPr>
          <p:nvPr/>
        </p:nvPicPr>
        <p:blipFill>
          <a:blip r:embed="rId2">
            <a:extLst/>
          </a:blip>
          <a:srcRect l="0" t="10056" r="0" b="18753"/>
          <a:stretch>
            <a:fillRect/>
          </a:stretch>
        </p:blipFill>
        <p:spPr>
          <a:xfrm>
            <a:off x="8845309" y="473284"/>
            <a:ext cx="3188429" cy="127681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itle 1"/>
          <p:cNvSpPr txBox="1"/>
          <p:nvPr>
            <p:ph type="title"/>
          </p:nvPr>
        </p:nvSpPr>
        <p:spPr>
          <a:xfrm>
            <a:off x="646111" y="452718"/>
            <a:ext cx="9404723" cy="1400531"/>
          </a:xfrm>
          <a:prstGeom prst="rect">
            <a:avLst/>
          </a:prstGeom>
        </p:spPr>
        <p:txBody>
          <a:bodyPr/>
          <a:lstStyle/>
          <a:p>
            <a:pPr/>
            <a:r>
              <a:t>Concrete actions trainees can take</a:t>
            </a:r>
          </a:p>
        </p:txBody>
      </p:sp>
      <p:sp>
        <p:nvSpPr>
          <p:cNvPr id="544" name="Content Placeholder 2"/>
          <p:cNvSpPr txBox="1"/>
          <p:nvPr>
            <p:ph type="body" idx="1"/>
          </p:nvPr>
        </p:nvSpPr>
        <p:spPr>
          <a:xfrm>
            <a:off x="1103312" y="2052917"/>
            <a:ext cx="10695965" cy="4195483"/>
          </a:xfrm>
          <a:prstGeom prst="rect">
            <a:avLst/>
          </a:prstGeom>
        </p:spPr>
        <p:txBody>
          <a:bodyPr/>
          <a:lstStyle/>
          <a:p>
            <a:pPr>
              <a:defRPr sz="2900"/>
            </a:pPr>
            <a:r>
              <a:t>Don’t hesitate to ask for clarification on tests, treatments of procedures that you believe are unnecessary</a:t>
            </a:r>
          </a:p>
          <a:p>
            <a:pPr>
              <a:defRPr sz="2900"/>
            </a:pPr>
            <a:r>
              <a:t>Don’t miss the opportunity to initiate conversations with patients about whether a test, treatment of procedure is necessary</a:t>
            </a:r>
          </a:p>
          <a:p>
            <a:pPr>
              <a:defRPr sz="2900"/>
            </a:pPr>
            <a:r>
              <a:t>Don’t suggest ordering tests or performing procedures for the </a:t>
            </a:r>
            <a:r>
              <a:rPr i="1"/>
              <a:t>sole</a:t>
            </a:r>
            <a:r>
              <a:t> purpose of gaining personal clinical experience</a:t>
            </a:r>
          </a:p>
          <a:p>
            <a:pPr>
              <a:defRPr sz="2900"/>
            </a:pPr>
            <a:r>
              <a:t>Don’t order tests/treatments pre-emptively for the </a:t>
            </a:r>
            <a:r>
              <a:rPr i="1"/>
              <a:t>sole</a:t>
            </a:r>
            <a:r>
              <a:t> purpose of anticipating what your supervisor would want</a:t>
            </a:r>
          </a:p>
        </p:txBody>
      </p:sp>
      <p:pic>
        <p:nvPicPr>
          <p:cNvPr id="545" name="Picture 3" descr="Picture 3"/>
          <p:cNvPicPr>
            <a:picLocks noChangeAspect="1"/>
          </p:cNvPicPr>
          <p:nvPr/>
        </p:nvPicPr>
        <p:blipFill>
          <a:blip r:embed="rId2">
            <a:extLst/>
          </a:blip>
          <a:srcRect l="0" t="10056" r="0" b="18753"/>
          <a:stretch>
            <a:fillRect/>
          </a:stretch>
        </p:blipFill>
        <p:spPr>
          <a:xfrm>
            <a:off x="8845309" y="473284"/>
            <a:ext cx="3188429" cy="127681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itle 1"/>
          <p:cNvSpPr txBox="1"/>
          <p:nvPr>
            <p:ph type="title"/>
          </p:nvPr>
        </p:nvSpPr>
        <p:spPr>
          <a:xfrm>
            <a:off x="642327" y="388549"/>
            <a:ext cx="10326690" cy="1400531"/>
          </a:xfrm>
          <a:prstGeom prst="rect">
            <a:avLst/>
          </a:prstGeom>
        </p:spPr>
        <p:txBody>
          <a:bodyPr/>
          <a:lstStyle/>
          <a:p>
            <a:pPr/>
            <a:r>
              <a:t>Stewardship Interventions (larger scale)</a:t>
            </a:r>
          </a:p>
        </p:txBody>
      </p:sp>
      <p:sp>
        <p:nvSpPr>
          <p:cNvPr id="548" name="Content Placeholder 2"/>
          <p:cNvSpPr txBox="1"/>
          <p:nvPr>
            <p:ph type="body" idx="1"/>
          </p:nvPr>
        </p:nvSpPr>
        <p:spPr>
          <a:xfrm>
            <a:off x="1103311" y="1676805"/>
            <a:ext cx="10174290" cy="4571595"/>
          </a:xfrm>
          <a:prstGeom prst="rect">
            <a:avLst/>
          </a:prstGeom>
        </p:spPr>
        <p:txBody>
          <a:bodyPr/>
          <a:lstStyle/>
          <a:p>
            <a:pPr>
              <a:lnSpc>
                <a:spcPct val="90000"/>
              </a:lnSpc>
              <a:defRPr sz="2900"/>
            </a:pPr>
            <a:r>
              <a:t>Education</a:t>
            </a:r>
          </a:p>
          <a:p>
            <a:pPr lvl="1" marL="742950" indent="-285750">
              <a:lnSpc>
                <a:spcPct val="90000"/>
              </a:lnSpc>
              <a:defRPr sz="2500"/>
            </a:pPr>
            <a:r>
              <a:t>1:1 teaching, wider campaigns</a:t>
            </a:r>
          </a:p>
          <a:p>
            <a:pPr>
              <a:lnSpc>
                <a:spcPct val="90000"/>
              </a:lnSpc>
              <a:defRPr sz="2900"/>
            </a:pPr>
            <a:r>
              <a:t>Audit and feedback</a:t>
            </a:r>
          </a:p>
          <a:p>
            <a:pPr lvl="1" marL="742950" indent="-285750">
              <a:lnSpc>
                <a:spcPct val="90000"/>
              </a:lnSpc>
              <a:defRPr sz="2500"/>
            </a:pPr>
            <a:r>
              <a:t>Identify outliers (top/bottom performers)</a:t>
            </a:r>
          </a:p>
          <a:p>
            <a:pPr>
              <a:lnSpc>
                <a:spcPct val="90000"/>
              </a:lnSpc>
              <a:defRPr sz="2900"/>
            </a:pPr>
            <a:r>
              <a:t>Forced constraints</a:t>
            </a:r>
          </a:p>
          <a:p>
            <a:pPr lvl="1" marL="742950" indent="-285750">
              <a:lnSpc>
                <a:spcPct val="90000"/>
              </a:lnSpc>
              <a:defRPr sz="2500"/>
            </a:pPr>
            <a:r>
              <a:t>Decision rules </a:t>
            </a:r>
          </a:p>
          <a:p>
            <a:pPr lvl="1" marL="742950" indent="-285750">
              <a:lnSpc>
                <a:spcPct val="90000"/>
              </a:lnSpc>
              <a:defRPr sz="2500"/>
            </a:pPr>
            <a:r>
              <a:t>Development of protocols/guidelines</a:t>
            </a:r>
          </a:p>
          <a:p>
            <a:pPr lvl="1" marL="742950" indent="-285750">
              <a:lnSpc>
                <a:spcPct val="90000"/>
              </a:lnSpc>
              <a:defRPr sz="2500"/>
            </a:pPr>
            <a:r>
              <a:t>Automation</a:t>
            </a:r>
          </a:p>
          <a:p>
            <a:pPr>
              <a:lnSpc>
                <a:spcPct val="90000"/>
              </a:lnSpc>
              <a:defRPr sz="2900"/>
            </a:pPr>
            <a:r>
              <a:t>Defunding</a:t>
            </a:r>
          </a:p>
        </p:txBody>
      </p:sp>
      <p:pic>
        <p:nvPicPr>
          <p:cNvPr id="549" name="Picture 4" descr="Picture 4"/>
          <p:cNvPicPr>
            <a:picLocks noChangeAspect="1"/>
          </p:cNvPicPr>
          <p:nvPr/>
        </p:nvPicPr>
        <p:blipFill>
          <a:blip r:embed="rId2">
            <a:extLst/>
          </a:blip>
          <a:srcRect l="26993" t="7602" r="25947" b="0"/>
          <a:stretch>
            <a:fillRect/>
          </a:stretch>
        </p:blipFill>
        <p:spPr>
          <a:xfrm>
            <a:off x="7763734" y="1789079"/>
            <a:ext cx="3657601" cy="457159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1"/>
          <p:cNvSpPr txBox="1"/>
          <p:nvPr>
            <p:ph type="title"/>
          </p:nvPr>
        </p:nvSpPr>
        <p:spPr>
          <a:xfrm>
            <a:off x="646111" y="452718"/>
            <a:ext cx="9404723" cy="1400531"/>
          </a:xfrm>
          <a:prstGeom prst="rect">
            <a:avLst/>
          </a:prstGeom>
        </p:spPr>
        <p:txBody>
          <a:bodyPr/>
          <a:lstStyle/>
          <a:p>
            <a:pPr/>
            <a:r>
              <a:t>November 2022 CIHI Progress Report</a:t>
            </a:r>
          </a:p>
        </p:txBody>
      </p:sp>
      <p:sp>
        <p:nvSpPr>
          <p:cNvPr id="552" name="Content Placeholder 2"/>
          <p:cNvSpPr txBox="1"/>
          <p:nvPr>
            <p:ph type="body" idx="1"/>
          </p:nvPr>
        </p:nvSpPr>
        <p:spPr>
          <a:xfrm>
            <a:off x="1103310" y="2052917"/>
            <a:ext cx="9981786" cy="4195483"/>
          </a:xfrm>
          <a:prstGeom prst="rect">
            <a:avLst/>
          </a:prstGeom>
        </p:spPr>
        <p:txBody>
          <a:bodyPr/>
          <a:lstStyle/>
          <a:p>
            <a:pPr/>
            <a:r>
              <a:t>Overuse of Tests and Treatments in Canada</a:t>
            </a:r>
          </a:p>
          <a:p>
            <a:pPr/>
            <a:r>
              <a:t>Looking at 12 selected tests/Tx’s over 5 years:</a:t>
            </a:r>
          </a:p>
          <a:p>
            <a:pPr lvl="1" marL="742950" indent="-285750">
              <a:defRPr sz="2800"/>
            </a:pPr>
            <a:r>
              <a:t>8/10 selected unnecessary tests/Tx’s declined by 10% or more</a:t>
            </a:r>
          </a:p>
          <a:p>
            <a:pPr lvl="1" marL="742950" indent="-285750">
              <a:defRPr sz="2800"/>
            </a:pPr>
            <a:r>
              <a:t>698 000 fewer unnecessary prescriptions and other Tx’s</a:t>
            </a:r>
          </a:p>
          <a:p>
            <a:pPr lvl="1" marL="742950" indent="-285750">
              <a:defRPr sz="2800"/>
            </a:pPr>
            <a:r>
              <a:t>115 000 fewer low value Xrays, CT scans, MRI’s, preop tests</a:t>
            </a:r>
          </a:p>
          <a:p>
            <a:pPr lvl="1" marL="742950" indent="-285750">
              <a:defRPr sz="2800"/>
            </a:pPr>
            <a:r>
              <a:t>13 000 fewer unnecessary surgical procedures</a:t>
            </a:r>
          </a:p>
        </p:txBody>
      </p:sp>
      <p:sp>
        <p:nvSpPr>
          <p:cNvPr id="553" name="TextBox 3"/>
          <p:cNvSpPr txBox="1"/>
          <p:nvPr/>
        </p:nvSpPr>
        <p:spPr>
          <a:xfrm>
            <a:off x="64769" y="6405281"/>
            <a:ext cx="11201883"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latin typeface="+mn-lt"/>
                <a:ea typeface="+mn-ea"/>
                <a:cs typeface="+mn-cs"/>
                <a:sym typeface="Calibri"/>
              </a:defRPr>
            </a:lvl1pPr>
          </a:lstStyle>
          <a:p>
            <a:pPr/>
            <a:r>
              <a:t>https://www.cihi.ca/sites/default/files/document/overuse-of-tests-and-treatments-in-canada-report-en.pdf</a:t>
            </a:r>
          </a:p>
        </p:txBody>
      </p:sp>
      <p:pic>
        <p:nvPicPr>
          <p:cNvPr id="554" name="Picture 5" descr="Picture 5"/>
          <p:cNvPicPr>
            <a:picLocks noChangeAspect="1"/>
          </p:cNvPicPr>
          <p:nvPr/>
        </p:nvPicPr>
        <p:blipFill>
          <a:blip r:embed="rId2">
            <a:extLst/>
          </a:blip>
          <a:stretch>
            <a:fillRect/>
          </a:stretch>
        </p:blipFill>
        <p:spPr>
          <a:xfrm>
            <a:off x="9640485" y="320841"/>
            <a:ext cx="2260501" cy="226995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646111" y="452718"/>
            <a:ext cx="9404723" cy="1400531"/>
          </a:xfrm>
          <a:prstGeom prst="rect">
            <a:avLst/>
          </a:prstGeom>
        </p:spPr>
        <p:txBody>
          <a:bodyPr/>
          <a:lstStyle/>
          <a:p>
            <a:pPr/>
            <a:r>
              <a:t>Learning Objectives</a:t>
            </a:r>
          </a:p>
        </p:txBody>
      </p:sp>
      <p:sp>
        <p:nvSpPr>
          <p:cNvPr id="269" name="Content Placeholder 2"/>
          <p:cNvSpPr txBox="1"/>
          <p:nvPr>
            <p:ph type="body" idx="1"/>
          </p:nvPr>
        </p:nvSpPr>
        <p:spPr>
          <a:xfrm>
            <a:off x="1103311" y="2052917"/>
            <a:ext cx="8946543" cy="4195483"/>
          </a:xfrm>
          <a:prstGeom prst="rect">
            <a:avLst/>
          </a:prstGeom>
        </p:spPr>
        <p:txBody>
          <a:bodyPr/>
          <a:lstStyle/>
          <a:p>
            <a:pPr/>
            <a:r>
              <a:t>To recognize the wide variety of resources that can be wasted and identify specific examples</a:t>
            </a:r>
          </a:p>
          <a:p>
            <a:pPr/>
            <a:r>
              <a:t>To identify the harm associated with overuse</a:t>
            </a:r>
          </a:p>
          <a:p>
            <a:pPr/>
            <a:r>
              <a:t>To discuss possible strategies to improve resource stewardship at a personal and system level</a:t>
            </a:r>
          </a:p>
          <a:p>
            <a:pPr/>
            <a:r>
              <a:t>To become aware of key educational resources and organizations that promote resource stewardship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itle 1"/>
          <p:cNvSpPr txBox="1"/>
          <p:nvPr>
            <p:ph type="title"/>
          </p:nvPr>
        </p:nvSpPr>
        <p:spPr>
          <a:xfrm>
            <a:off x="288758" y="452718"/>
            <a:ext cx="10202779" cy="1400531"/>
          </a:xfrm>
          <a:prstGeom prst="rect">
            <a:avLst/>
          </a:prstGeom>
        </p:spPr>
        <p:txBody>
          <a:bodyPr/>
          <a:lstStyle/>
          <a:p>
            <a:pPr/>
            <a:r>
              <a:t>CIHI: Preop Testing for low-risk procedures</a:t>
            </a:r>
          </a:p>
        </p:txBody>
      </p:sp>
      <p:sp>
        <p:nvSpPr>
          <p:cNvPr id="557" name="Content Placeholder 2"/>
          <p:cNvSpPr txBox="1"/>
          <p:nvPr>
            <p:ph type="body" idx="1"/>
          </p:nvPr>
        </p:nvSpPr>
        <p:spPr>
          <a:xfrm>
            <a:off x="880517" y="2052917"/>
            <a:ext cx="11038766" cy="4195483"/>
          </a:xfrm>
          <a:prstGeom prst="rect">
            <a:avLst/>
          </a:prstGeom>
        </p:spPr>
        <p:txBody>
          <a:bodyPr/>
          <a:lstStyle/>
          <a:p>
            <a:pPr>
              <a:lnSpc>
                <a:spcPct val="90000"/>
              </a:lnSpc>
            </a:pPr>
            <a:r>
              <a:t>Tests: EKG, CXR, cardiac stress test, echocardiogram</a:t>
            </a:r>
          </a:p>
          <a:p>
            <a:pPr>
              <a:lnSpc>
                <a:spcPct val="90000"/>
              </a:lnSpc>
            </a:pPr>
            <a:r>
              <a:t>Surgery: includes ophthalmic Sx (40%) and endoscopy (32%)</a:t>
            </a:r>
          </a:p>
          <a:p>
            <a:pPr>
              <a:lnSpc>
                <a:spcPct val="90000"/>
              </a:lnSpc>
            </a:pPr>
            <a:r>
              <a:t>Wide variety in rates between provinces</a:t>
            </a:r>
          </a:p>
          <a:p>
            <a:pPr lvl="1" marL="742950" indent="-285750">
              <a:lnSpc>
                <a:spcPct val="90000"/>
              </a:lnSpc>
              <a:defRPr sz="2800"/>
            </a:pPr>
            <a:r>
              <a:t>E.g. Alta (down 37%) vs ON (down 15%) vs BC, NS (0%)</a:t>
            </a:r>
          </a:p>
          <a:p>
            <a:pPr>
              <a:lnSpc>
                <a:spcPct val="90000"/>
              </a:lnSpc>
            </a:pPr>
            <a:r>
              <a:t>Decreased overall by 5% (from 25 to 20%)</a:t>
            </a:r>
          </a:p>
          <a:p>
            <a:pPr>
              <a:lnSpc>
                <a:spcPct val="90000"/>
              </a:lnSpc>
            </a:pPr>
            <a:r>
              <a:t>35 000 fewer preop tests</a:t>
            </a:r>
          </a:p>
          <a:p>
            <a:pPr>
              <a:lnSpc>
                <a:spcPct val="90000"/>
              </a:lnSpc>
            </a:pPr>
            <a:r>
              <a:t>Still MUCH room for improvement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itle 1"/>
          <p:cNvSpPr txBox="1"/>
          <p:nvPr>
            <p:ph type="title"/>
          </p:nvPr>
        </p:nvSpPr>
        <p:spPr>
          <a:xfrm>
            <a:off x="646111" y="452718"/>
            <a:ext cx="9404723" cy="798567"/>
          </a:xfrm>
          <a:prstGeom prst="rect">
            <a:avLst/>
          </a:prstGeom>
        </p:spPr>
        <p:txBody>
          <a:bodyPr/>
          <a:lstStyle/>
          <a:p>
            <a:pPr/>
            <a:r>
              <a:t>Preoperative testing in low-risk surgeries</a:t>
            </a:r>
          </a:p>
        </p:txBody>
      </p:sp>
      <p:pic>
        <p:nvPicPr>
          <p:cNvPr id="560" name="Picture 3" descr="Picture 3"/>
          <p:cNvPicPr>
            <a:picLocks noChangeAspect="1"/>
          </p:cNvPicPr>
          <p:nvPr/>
        </p:nvPicPr>
        <p:blipFill>
          <a:blip r:embed="rId3">
            <a:extLst/>
          </a:blip>
          <a:srcRect l="0" t="21183" r="0" b="0"/>
          <a:stretch>
            <a:fillRect/>
          </a:stretch>
        </p:blipFill>
        <p:spPr>
          <a:xfrm>
            <a:off x="1307336" y="1404069"/>
            <a:ext cx="9577326" cy="4552035"/>
          </a:xfrm>
          <a:prstGeom prst="rect">
            <a:avLst/>
          </a:prstGeom>
          <a:ln w="12700">
            <a:miter lim="400000"/>
          </a:ln>
        </p:spPr>
      </p:pic>
      <p:sp>
        <p:nvSpPr>
          <p:cNvPr id="561" name="TextBox 4"/>
          <p:cNvSpPr txBox="1"/>
          <p:nvPr/>
        </p:nvSpPr>
        <p:spPr>
          <a:xfrm>
            <a:off x="45720" y="6137817"/>
            <a:ext cx="10110302" cy="6251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latin typeface="+mn-lt"/>
                <a:ea typeface="+mn-ea"/>
                <a:cs typeface="+mn-cs"/>
                <a:sym typeface="Calibri"/>
              </a:defRPr>
            </a:pPr>
            <a:r>
              <a:t>National Physician Database, Discharge Abstract Database and National Ambulatory Care Reporting System, </a:t>
            </a:r>
          </a:p>
          <a:p>
            <a:pPr>
              <a:defRPr>
                <a:solidFill>
                  <a:srgbClr val="FFFFFF"/>
                </a:solidFill>
                <a:latin typeface="+mn-lt"/>
                <a:ea typeface="+mn-ea"/>
                <a:cs typeface="+mn-cs"/>
                <a:sym typeface="Calibri"/>
              </a:defRPr>
            </a:pPr>
            <a:r>
              <a:t>2014–2015 to 2019–2020, Canadian Institute for Health Information.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Title 1"/>
          <p:cNvSpPr txBox="1"/>
          <p:nvPr>
            <p:ph type="title"/>
          </p:nvPr>
        </p:nvSpPr>
        <p:spPr>
          <a:xfrm>
            <a:off x="646111" y="452718"/>
            <a:ext cx="9404723" cy="1400531"/>
          </a:xfrm>
          <a:prstGeom prst="rect">
            <a:avLst/>
          </a:prstGeom>
        </p:spPr>
        <p:txBody>
          <a:bodyPr/>
          <a:lstStyle/>
          <a:p>
            <a:pPr/>
            <a:r>
              <a:t>Educational Intervention</a:t>
            </a:r>
          </a:p>
        </p:txBody>
      </p:sp>
      <p:sp>
        <p:nvSpPr>
          <p:cNvPr id="566" name="Content Placeholder 2"/>
          <p:cNvSpPr txBox="1"/>
          <p:nvPr>
            <p:ph type="body" idx="1"/>
          </p:nvPr>
        </p:nvSpPr>
        <p:spPr>
          <a:xfrm>
            <a:off x="1103311" y="2052917"/>
            <a:ext cx="10094078" cy="4195483"/>
          </a:xfrm>
          <a:prstGeom prst="rect">
            <a:avLst/>
          </a:prstGeom>
        </p:spPr>
        <p:txBody>
          <a:bodyPr/>
          <a:lstStyle/>
          <a:p>
            <a:pPr/>
            <a:r>
              <a:t>Using Blood Wisely Program</a:t>
            </a:r>
          </a:p>
          <a:p>
            <a:pPr lvl="1" marL="742950" indent="-285750">
              <a:defRPr sz="2800"/>
            </a:pPr>
            <a:r>
              <a:t>Red cell transfusion in hospitalized patients (decreased from 7.1 to 6.3% = 11% reduction)</a:t>
            </a:r>
          </a:p>
          <a:p>
            <a:pPr lvl="1" marL="742950" indent="-285750">
              <a:defRPr sz="2800"/>
            </a:pPr>
            <a:r>
              <a:t>Orthopedic surgeons specifically targeted</a:t>
            </a:r>
          </a:p>
          <a:p>
            <a:pPr lvl="2" marL="1143000" indent="-228600">
              <a:defRPr sz="2400"/>
            </a:pPr>
            <a:r>
              <a:t>Hip replacement patients: 27% reduction (6.6 to 4.8%)</a:t>
            </a:r>
          </a:p>
          <a:p>
            <a:pPr lvl="2" marL="1143000" indent="-228600">
              <a:defRPr sz="2400"/>
            </a:pPr>
            <a:r>
              <a:t>Knee replacement patients: 39% reduction (3.8 to 2.3%)</a:t>
            </a:r>
          </a:p>
        </p:txBody>
      </p:sp>
      <p:sp>
        <p:nvSpPr>
          <p:cNvPr id="567" name="TextBox 3"/>
          <p:cNvSpPr txBox="1"/>
          <p:nvPr/>
        </p:nvSpPr>
        <p:spPr>
          <a:xfrm>
            <a:off x="45719" y="6405281"/>
            <a:ext cx="11201883"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solidFill>
                  <a:srgbClr val="FFFFFF"/>
                </a:solidFill>
                <a:latin typeface="+mn-lt"/>
                <a:ea typeface="+mn-ea"/>
                <a:cs typeface="+mn-cs"/>
                <a:sym typeface="Calibri"/>
              </a:defRPr>
            </a:lvl1pPr>
          </a:lstStyle>
          <a:p>
            <a:pPr/>
            <a:r>
              <a:t>https://www.cihi.ca/sites/default/files/document/overuse-of-tests-and-treatments-in-canada-report-en.pdf</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xfrm>
            <a:off x="646111" y="452718"/>
            <a:ext cx="9404723" cy="991072"/>
          </a:xfrm>
          <a:prstGeom prst="rect">
            <a:avLst/>
          </a:prstGeom>
        </p:spPr>
        <p:txBody>
          <a:bodyPr/>
          <a:lstStyle/>
          <a:p>
            <a:pPr defTabSz="338327">
              <a:defRPr sz="3256"/>
            </a:pPr>
            <a:r>
              <a:t>Guideline Intervention: Choosing Wisely</a:t>
            </a:r>
            <a:br/>
            <a:r>
              <a:t>Drop the Preop Toolkit</a:t>
            </a:r>
          </a:p>
        </p:txBody>
      </p:sp>
      <p:sp>
        <p:nvSpPr>
          <p:cNvPr id="570" name="Content Placeholder 2"/>
          <p:cNvSpPr txBox="1"/>
          <p:nvPr>
            <p:ph type="body" sz="half" idx="1"/>
          </p:nvPr>
        </p:nvSpPr>
        <p:spPr>
          <a:xfrm>
            <a:off x="930441" y="1793177"/>
            <a:ext cx="5486403" cy="4612106"/>
          </a:xfrm>
          <a:prstGeom prst="rect">
            <a:avLst/>
          </a:prstGeom>
        </p:spPr>
        <p:txBody>
          <a:bodyPr/>
          <a:lstStyle/>
          <a:p>
            <a:pPr/>
            <a:r>
              <a:t>Guide created based on North York General Hospital initiative</a:t>
            </a:r>
          </a:p>
          <a:p>
            <a:pPr/>
            <a:r>
              <a:t>At NYGH, reduced outpatient preop consultations and preop testing by 30-40%</a:t>
            </a:r>
          </a:p>
          <a:p>
            <a:pPr/>
            <a:r>
              <a:t>No documented/perceived negative outcomes in pt care</a:t>
            </a:r>
          </a:p>
        </p:txBody>
      </p:sp>
      <p:pic>
        <p:nvPicPr>
          <p:cNvPr id="571" name="Picture 4" descr="Picture 4"/>
          <p:cNvPicPr>
            <a:picLocks noChangeAspect="1"/>
          </p:cNvPicPr>
          <p:nvPr/>
        </p:nvPicPr>
        <p:blipFill>
          <a:blip r:embed="rId2">
            <a:extLst/>
          </a:blip>
          <a:stretch>
            <a:fillRect/>
          </a:stretch>
        </p:blipFill>
        <p:spPr>
          <a:xfrm>
            <a:off x="6816642" y="1636296"/>
            <a:ext cx="4729246" cy="476898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3"/>
          <p:cNvSpPr txBox="1"/>
          <p:nvPr>
            <p:ph type="title"/>
          </p:nvPr>
        </p:nvSpPr>
        <p:spPr>
          <a:xfrm>
            <a:off x="103517" y="487222"/>
            <a:ext cx="1982730" cy="3491221"/>
          </a:xfrm>
          <a:prstGeom prst="rect">
            <a:avLst/>
          </a:prstGeom>
        </p:spPr>
        <p:txBody>
          <a:bodyPr/>
          <a:lstStyle>
            <a:lvl1pPr>
              <a:defRPr sz="4000"/>
            </a:lvl1pPr>
          </a:lstStyle>
          <a:p>
            <a:pPr/>
            <a:r>
              <a:t>Sample Preop Consult Decision Guide</a:t>
            </a:r>
          </a:p>
        </p:txBody>
      </p:sp>
      <p:pic>
        <p:nvPicPr>
          <p:cNvPr id="574" name="Picture 5" descr="Picture 5"/>
          <p:cNvPicPr>
            <a:picLocks noChangeAspect="1"/>
          </p:cNvPicPr>
          <p:nvPr/>
        </p:nvPicPr>
        <p:blipFill>
          <a:blip r:embed="rId2">
            <a:extLst/>
          </a:blip>
          <a:srcRect l="0" t="4898" r="0" b="0"/>
          <a:stretch>
            <a:fillRect/>
          </a:stretch>
        </p:blipFill>
        <p:spPr>
          <a:xfrm>
            <a:off x="2086248" y="189781"/>
            <a:ext cx="10002236" cy="650042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Title 1"/>
          <p:cNvSpPr txBox="1"/>
          <p:nvPr>
            <p:ph type="title"/>
          </p:nvPr>
        </p:nvSpPr>
        <p:spPr>
          <a:xfrm>
            <a:off x="646111" y="452718"/>
            <a:ext cx="9404723" cy="1077145"/>
          </a:xfrm>
          <a:prstGeom prst="rect">
            <a:avLst/>
          </a:prstGeom>
        </p:spPr>
        <p:txBody>
          <a:bodyPr/>
          <a:lstStyle/>
          <a:p>
            <a:pPr/>
            <a:r>
              <a:t>Sample Order Protocol</a:t>
            </a:r>
          </a:p>
        </p:txBody>
      </p:sp>
      <p:pic>
        <p:nvPicPr>
          <p:cNvPr id="577" name="Picture 3" descr="Picture 3"/>
          <p:cNvPicPr>
            <a:picLocks noChangeAspect="1"/>
          </p:cNvPicPr>
          <p:nvPr/>
        </p:nvPicPr>
        <p:blipFill>
          <a:blip r:embed="rId2">
            <a:extLst/>
          </a:blip>
          <a:stretch>
            <a:fillRect/>
          </a:stretch>
        </p:blipFill>
        <p:spPr>
          <a:xfrm>
            <a:off x="222738" y="1920661"/>
            <a:ext cx="11746524" cy="448462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itle 1"/>
          <p:cNvSpPr txBox="1"/>
          <p:nvPr>
            <p:ph type="title"/>
          </p:nvPr>
        </p:nvSpPr>
        <p:spPr>
          <a:xfrm>
            <a:off x="614027" y="83385"/>
            <a:ext cx="9404723" cy="927269"/>
          </a:xfrm>
          <a:prstGeom prst="rect">
            <a:avLst/>
          </a:prstGeom>
        </p:spPr>
        <p:txBody>
          <a:bodyPr/>
          <a:lstStyle/>
          <a:p>
            <a:pPr/>
            <a:r>
              <a:t>Order Standardization Intervention</a:t>
            </a:r>
          </a:p>
        </p:txBody>
      </p:sp>
      <p:sp>
        <p:nvSpPr>
          <p:cNvPr id="580" name="Content Placeholder 2"/>
          <p:cNvSpPr txBox="1"/>
          <p:nvPr>
            <p:ph type="body" sz="half" idx="1"/>
          </p:nvPr>
        </p:nvSpPr>
        <p:spPr>
          <a:xfrm>
            <a:off x="-1" y="1010654"/>
            <a:ext cx="11503988" cy="1543724"/>
          </a:xfrm>
          <a:prstGeom prst="rect">
            <a:avLst/>
          </a:prstGeom>
        </p:spPr>
        <p:txBody>
          <a:bodyPr/>
          <a:lstStyle/>
          <a:p>
            <a:pPr lvl="1" marL="742950" indent="-285750">
              <a:defRPr sz="2800"/>
            </a:pPr>
            <a:r>
              <a:t>Urine cultures performed after removal from preop order set (routine screening prior to elective joint arthroplasties)</a:t>
            </a:r>
          </a:p>
          <a:p>
            <a:pPr lvl="1" marL="742950" indent="-285750">
              <a:defRPr sz="2800"/>
            </a:pPr>
            <a:r>
              <a:t>Documentation of UTI symptoms required for testing</a:t>
            </a:r>
          </a:p>
        </p:txBody>
      </p:sp>
      <p:pic>
        <p:nvPicPr>
          <p:cNvPr id="581" name="Picture 4" descr="Picture 4"/>
          <p:cNvPicPr>
            <a:picLocks noChangeAspect="1"/>
          </p:cNvPicPr>
          <p:nvPr/>
        </p:nvPicPr>
        <p:blipFill>
          <a:blip r:embed="rId2">
            <a:extLst/>
          </a:blip>
          <a:stretch>
            <a:fillRect/>
          </a:stretch>
        </p:blipFill>
        <p:spPr>
          <a:xfrm>
            <a:off x="1604210" y="2554377"/>
            <a:ext cx="8809281" cy="3675038"/>
          </a:xfrm>
          <a:prstGeom prst="rect">
            <a:avLst/>
          </a:prstGeom>
          <a:ln w="12700">
            <a:solidFill>
              <a:srgbClr val="FFFFFF"/>
            </a:solidFill>
          </a:ln>
        </p:spPr>
      </p:pic>
      <p:sp>
        <p:nvSpPr>
          <p:cNvPr id="582" name="TextBox 5"/>
          <p:cNvSpPr txBox="1"/>
          <p:nvPr/>
        </p:nvSpPr>
        <p:spPr>
          <a:xfrm>
            <a:off x="45719" y="6420670"/>
            <a:ext cx="11528920" cy="3104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700">
                <a:solidFill>
                  <a:srgbClr val="FFFFFF"/>
                </a:solidFill>
                <a:latin typeface="+mn-lt"/>
                <a:ea typeface="+mn-ea"/>
                <a:cs typeface="+mn-cs"/>
                <a:sym typeface="Calibri"/>
              </a:defRPr>
            </a:pPr>
            <a:r>
              <a:t>Lamb MJ et al. 2017. Elimination of Screening Urine Cultures Prior to Elective Joint Arthroplasty. </a:t>
            </a:r>
            <a:r>
              <a:rPr i="1"/>
              <a:t>Clin Infect Diseases. </a:t>
            </a:r>
            <a:r>
              <a:rPr b="1"/>
              <a:t>64</a:t>
            </a:r>
            <a:r>
              <a:t>(6):806-809</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Title 1"/>
          <p:cNvSpPr txBox="1"/>
          <p:nvPr>
            <p:ph type="title"/>
          </p:nvPr>
        </p:nvSpPr>
        <p:spPr>
          <a:xfrm>
            <a:off x="646111" y="452718"/>
            <a:ext cx="9404723" cy="1400531"/>
          </a:xfrm>
          <a:prstGeom prst="rect">
            <a:avLst/>
          </a:prstGeom>
        </p:spPr>
        <p:txBody>
          <a:bodyPr/>
          <a:lstStyle/>
          <a:p>
            <a:pPr/>
            <a:r>
              <a:t>Final Points</a:t>
            </a:r>
          </a:p>
        </p:txBody>
      </p:sp>
      <p:sp>
        <p:nvSpPr>
          <p:cNvPr id="585" name="Content Placeholder 2"/>
          <p:cNvSpPr txBox="1"/>
          <p:nvPr>
            <p:ph type="body" idx="1"/>
          </p:nvPr>
        </p:nvSpPr>
        <p:spPr>
          <a:xfrm>
            <a:off x="646109" y="1995767"/>
            <a:ext cx="10726740" cy="4195483"/>
          </a:xfrm>
          <a:prstGeom prst="rect">
            <a:avLst/>
          </a:prstGeom>
        </p:spPr>
        <p:txBody>
          <a:bodyPr/>
          <a:lstStyle/>
          <a:p>
            <a:pPr/>
            <a:r>
              <a:t>Resource stewardship is a professional and ethical obligation</a:t>
            </a:r>
          </a:p>
          <a:p>
            <a:pPr/>
            <a:r>
              <a:t>Overuse is common, especially in learning environments</a:t>
            </a:r>
          </a:p>
          <a:p>
            <a:pPr/>
            <a:r>
              <a:t>There is much potential for targeted interventions to result in successful, impactful change</a:t>
            </a:r>
          </a:p>
          <a:p>
            <a:pPr/>
            <a:r>
              <a:t>Residents are uniquely positioned to question/challenge and decrease overuse and demonstrate/promote resource stewardship</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itle 1"/>
          <p:cNvSpPr txBox="1"/>
          <p:nvPr>
            <p:ph type="title"/>
          </p:nvPr>
        </p:nvSpPr>
        <p:spPr>
          <a:xfrm>
            <a:off x="1258678" y="1850856"/>
            <a:ext cx="9674643" cy="3541297"/>
          </a:xfrm>
          <a:prstGeom prst="rect">
            <a:avLst/>
          </a:prstGeom>
        </p:spPr>
        <p:txBody>
          <a:bodyPr/>
          <a:lstStyle/>
          <a:p>
            <a:pPr defTabSz="429768">
              <a:defRPr sz="3759"/>
            </a:pPr>
            <a:r>
              <a:t>For our upcoming session, think about various examples of waste (in anesthesia) that you have observed.</a:t>
            </a:r>
            <a:br/>
            <a:br/>
            <a:r>
              <a:t>What types of personal/system interventions would you suggest to make a difference?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
          <p:cNvSpPr txBox="1"/>
          <p:nvPr>
            <p:ph type="title"/>
          </p:nvPr>
        </p:nvSpPr>
        <p:spPr>
          <a:xfrm>
            <a:off x="1154954" y="2342145"/>
            <a:ext cx="8825659" cy="1086855"/>
          </a:xfrm>
          <a:prstGeom prst="rect">
            <a:avLst/>
          </a:prstGeom>
        </p:spPr>
        <p:txBody>
          <a:bodyPr/>
          <a:lstStyle/>
          <a:p>
            <a:pPr/>
            <a:r>
              <a:t>The End!</a:t>
            </a:r>
          </a:p>
        </p:txBody>
      </p:sp>
      <p:sp>
        <p:nvSpPr>
          <p:cNvPr id="590" name="Text Placeholder 2"/>
          <p:cNvSpPr txBox="1"/>
          <p:nvPr>
            <p:ph type="body" sz="half"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646111" y="452718"/>
            <a:ext cx="9404723" cy="1400531"/>
          </a:xfrm>
          <a:prstGeom prst="rect">
            <a:avLst/>
          </a:prstGeom>
        </p:spPr>
        <p:txBody>
          <a:bodyPr/>
          <a:lstStyle/>
          <a:p>
            <a:pPr/>
            <a:r>
              <a:t>Resource Stewardship Resources</a:t>
            </a:r>
          </a:p>
        </p:txBody>
      </p:sp>
      <p:sp>
        <p:nvSpPr>
          <p:cNvPr id="272" name="Content Placeholder 2"/>
          <p:cNvSpPr txBox="1"/>
          <p:nvPr>
            <p:ph type="body" sz="quarter" idx="1"/>
          </p:nvPr>
        </p:nvSpPr>
        <p:spPr>
          <a:xfrm>
            <a:off x="1062858" y="1853247"/>
            <a:ext cx="10379442" cy="1376083"/>
          </a:xfrm>
          <a:prstGeom prst="rect">
            <a:avLst/>
          </a:prstGeom>
        </p:spPr>
        <p:txBody>
          <a:bodyPr/>
          <a:lstStyle/>
          <a:p>
            <a:pPr>
              <a:defRPr sz="2900"/>
            </a:pPr>
            <a:r>
              <a:t>This ppt is adapted from material found on the Royal College and Choosing Wisely Canada websites </a:t>
            </a:r>
            <a:r>
              <a:rPr i="1"/>
              <a:t>(accessed July 2023)</a:t>
            </a:r>
          </a:p>
        </p:txBody>
      </p:sp>
      <p:pic>
        <p:nvPicPr>
          <p:cNvPr id="273" name="Picture 4" descr="Picture 4"/>
          <p:cNvPicPr>
            <a:picLocks noChangeAspect="1"/>
          </p:cNvPicPr>
          <p:nvPr/>
        </p:nvPicPr>
        <p:blipFill>
          <a:blip r:embed="rId2">
            <a:extLst/>
          </a:blip>
          <a:stretch>
            <a:fillRect/>
          </a:stretch>
        </p:blipFill>
        <p:spPr>
          <a:xfrm>
            <a:off x="1062857" y="3397436"/>
            <a:ext cx="3183778" cy="3183778"/>
          </a:xfrm>
          <a:prstGeom prst="rect">
            <a:avLst/>
          </a:prstGeom>
          <a:ln w="12700">
            <a:miter lim="400000"/>
          </a:ln>
        </p:spPr>
      </p:pic>
      <p:pic>
        <p:nvPicPr>
          <p:cNvPr id="274" name="Picture 8" descr="Picture 8"/>
          <p:cNvPicPr>
            <a:picLocks noChangeAspect="1"/>
          </p:cNvPicPr>
          <p:nvPr/>
        </p:nvPicPr>
        <p:blipFill>
          <a:blip r:embed="rId3">
            <a:extLst/>
          </a:blip>
          <a:stretch>
            <a:fillRect/>
          </a:stretch>
        </p:blipFill>
        <p:spPr>
          <a:xfrm>
            <a:off x="7945366" y="3397436"/>
            <a:ext cx="3179337" cy="3183778"/>
          </a:xfrm>
          <a:prstGeom prst="rect">
            <a:avLst/>
          </a:prstGeom>
          <a:ln w="12700">
            <a:miter lim="400000"/>
          </a:ln>
        </p:spPr>
      </p:pic>
      <p:pic>
        <p:nvPicPr>
          <p:cNvPr id="275" name="Picture 10" descr="Picture 10"/>
          <p:cNvPicPr>
            <a:picLocks noChangeAspect="1"/>
          </p:cNvPicPr>
          <p:nvPr/>
        </p:nvPicPr>
        <p:blipFill>
          <a:blip r:embed="rId4">
            <a:extLst/>
          </a:blip>
          <a:srcRect l="0" t="10056" r="0" b="18753"/>
          <a:stretch>
            <a:fillRect/>
          </a:stretch>
        </p:blipFill>
        <p:spPr>
          <a:xfrm>
            <a:off x="4377842" y="5205131"/>
            <a:ext cx="3436319" cy="1376082"/>
          </a:xfrm>
          <a:prstGeom prst="rect">
            <a:avLst/>
          </a:prstGeom>
          <a:ln w="12700">
            <a:miter lim="400000"/>
          </a:ln>
        </p:spPr>
      </p:pic>
      <p:pic>
        <p:nvPicPr>
          <p:cNvPr id="276" name="Picture 12" descr="Picture 12"/>
          <p:cNvPicPr>
            <a:picLocks noChangeAspect="1"/>
          </p:cNvPicPr>
          <p:nvPr/>
        </p:nvPicPr>
        <p:blipFill>
          <a:blip r:embed="rId5">
            <a:extLst/>
          </a:blip>
          <a:srcRect l="0" t="25186" r="0" b="25184"/>
          <a:stretch>
            <a:fillRect/>
          </a:stretch>
        </p:blipFill>
        <p:spPr>
          <a:xfrm>
            <a:off x="4377842" y="3397436"/>
            <a:ext cx="3436319" cy="170544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itle 1"/>
          <p:cNvSpPr txBox="1"/>
          <p:nvPr>
            <p:ph type="title"/>
          </p:nvPr>
        </p:nvSpPr>
        <p:spPr>
          <a:xfrm>
            <a:off x="294467" y="5517396"/>
            <a:ext cx="11670226" cy="1078208"/>
          </a:xfrm>
          <a:prstGeom prst="rect">
            <a:avLst/>
          </a:prstGeom>
        </p:spPr>
        <p:txBody>
          <a:bodyPr/>
          <a:lstStyle/>
          <a:p>
            <a:pPr>
              <a:defRPr sz="2800">
                <a:solidFill>
                  <a:srgbClr val="FFFFFF"/>
                </a:solidFill>
              </a:defRPr>
            </a:pPr>
            <a:r>
              <a:t>This work is licensed under CC BY-NC-SA 4.0. To view a copy of this license, visit: </a:t>
            </a:r>
            <a:r>
              <a:rPr>
                <a:solidFill>
                  <a:schemeClr val="accent1"/>
                </a:solidFill>
              </a:rPr>
              <a:t>https://creativecommons.org/licenses/by-nc-sa/4.0/</a:t>
            </a:r>
          </a:p>
        </p:txBody>
      </p:sp>
      <p:pic>
        <p:nvPicPr>
          <p:cNvPr id="593" name="Picture 4" descr="Picture 4"/>
          <p:cNvPicPr>
            <a:picLocks noChangeAspect="1"/>
          </p:cNvPicPr>
          <p:nvPr/>
        </p:nvPicPr>
        <p:blipFill>
          <a:blip r:embed="rId2">
            <a:extLst/>
          </a:blip>
          <a:stretch>
            <a:fillRect/>
          </a:stretch>
        </p:blipFill>
        <p:spPr>
          <a:xfrm>
            <a:off x="1580826" y="595240"/>
            <a:ext cx="8649347" cy="47765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646111" y="452718"/>
            <a:ext cx="9404723" cy="1400531"/>
          </a:xfrm>
          <a:prstGeom prst="rect">
            <a:avLst/>
          </a:prstGeom>
        </p:spPr>
        <p:txBody>
          <a:bodyPr/>
          <a:lstStyle/>
          <a:p>
            <a:pPr/>
            <a:r>
              <a:t>Resource Stewardship</a:t>
            </a:r>
          </a:p>
        </p:txBody>
      </p:sp>
      <p:sp>
        <p:nvSpPr>
          <p:cNvPr id="279" name="Content Placeholder 2"/>
          <p:cNvSpPr txBox="1"/>
          <p:nvPr>
            <p:ph type="body" sz="half" idx="1"/>
          </p:nvPr>
        </p:nvSpPr>
        <p:spPr>
          <a:xfrm>
            <a:off x="862681" y="1972708"/>
            <a:ext cx="5826878" cy="4195482"/>
          </a:xfrm>
          <a:prstGeom prst="rect">
            <a:avLst/>
          </a:prstGeom>
        </p:spPr>
        <p:txBody>
          <a:bodyPr/>
          <a:lstStyle/>
          <a:p>
            <a:pPr/>
            <a:r>
              <a:t>Care that uses the most efficient means to effectively diagnose a condition and treat patients. It respects the need to use resources wisely and ensures that resources are equitably available and used judiciously.</a:t>
            </a:r>
          </a:p>
        </p:txBody>
      </p:sp>
      <p:pic>
        <p:nvPicPr>
          <p:cNvPr id="280" name="Picture 4" descr="Picture 4"/>
          <p:cNvPicPr>
            <a:picLocks noChangeAspect="1"/>
          </p:cNvPicPr>
          <p:nvPr/>
        </p:nvPicPr>
        <p:blipFill>
          <a:blip r:embed="rId2">
            <a:extLst/>
          </a:blip>
          <a:srcRect l="4029" t="6092" r="4124" b="4686"/>
          <a:stretch>
            <a:fillRect/>
          </a:stretch>
        </p:blipFill>
        <p:spPr>
          <a:xfrm>
            <a:off x="7068893" y="1972708"/>
            <a:ext cx="4112454" cy="3994957"/>
          </a:xfrm>
          <a:prstGeom prst="rect">
            <a:avLst/>
          </a:prstGeom>
          <a:ln w="12700">
            <a:miter lim="400000"/>
          </a:ln>
        </p:spPr>
      </p:pic>
      <p:sp>
        <p:nvSpPr>
          <p:cNvPr id="281" name="TextBox 5"/>
          <p:cNvSpPr txBox="1"/>
          <p:nvPr/>
        </p:nvSpPr>
        <p:spPr>
          <a:xfrm>
            <a:off x="501237" y="6405281"/>
            <a:ext cx="11572092"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latin typeface="+mn-lt"/>
                <a:ea typeface="+mn-ea"/>
                <a:cs typeface="+mn-cs"/>
                <a:sym typeface="Calibri"/>
              </a:defRPr>
            </a:lvl1pPr>
          </a:lstStyle>
          <a:p>
            <a:pPr/>
            <a:r>
              <a:t>All non-referenced images in this ppt are from Freepik (royalty and attribution free and authorized for non-commercial use)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646111" y="452718"/>
            <a:ext cx="9404723" cy="991072"/>
          </a:xfrm>
          <a:prstGeom prst="rect">
            <a:avLst/>
          </a:prstGeom>
        </p:spPr>
        <p:txBody>
          <a:bodyPr/>
          <a:lstStyle/>
          <a:p>
            <a:pPr/>
            <a:r>
              <a:t>Types of Resource Waste</a:t>
            </a:r>
          </a:p>
        </p:txBody>
      </p:sp>
      <p:sp>
        <p:nvSpPr>
          <p:cNvPr id="284" name="Content Placeholder 2"/>
          <p:cNvSpPr txBox="1"/>
          <p:nvPr>
            <p:ph type="body" idx="1"/>
          </p:nvPr>
        </p:nvSpPr>
        <p:spPr>
          <a:xfrm>
            <a:off x="1104292" y="1600672"/>
            <a:ext cx="8946543" cy="4804610"/>
          </a:xfrm>
          <a:prstGeom prst="rect">
            <a:avLst/>
          </a:prstGeom>
        </p:spPr>
        <p:txBody>
          <a:bodyPr/>
          <a:lstStyle/>
          <a:p>
            <a:pPr>
              <a:lnSpc>
                <a:spcPct val="80000"/>
              </a:lnSpc>
              <a:defRPr sz="2900"/>
            </a:pPr>
            <a:r>
              <a:t>Money, materials</a:t>
            </a:r>
          </a:p>
          <a:p>
            <a:pPr>
              <a:lnSpc>
                <a:spcPct val="80000"/>
              </a:lnSpc>
              <a:defRPr sz="2900"/>
            </a:pPr>
            <a:r>
              <a:t>Skills</a:t>
            </a:r>
          </a:p>
          <a:p>
            <a:pPr lvl="1" marL="742950" indent="-285750">
              <a:lnSpc>
                <a:spcPct val="80000"/>
              </a:lnSpc>
              <a:defRPr sz="2500"/>
            </a:pPr>
            <a:r>
              <a:t>Underutilization of skilled staff (e.g. AA’s)</a:t>
            </a:r>
          </a:p>
          <a:p>
            <a:pPr lvl="1" marL="742950" indent="-285750">
              <a:lnSpc>
                <a:spcPct val="80000"/>
              </a:lnSpc>
              <a:defRPr sz="2500"/>
            </a:pPr>
            <a:r>
              <a:t>Overly skilled staff used for lower level tasks</a:t>
            </a:r>
          </a:p>
          <a:p>
            <a:pPr>
              <a:lnSpc>
                <a:spcPct val="80000"/>
              </a:lnSpc>
              <a:defRPr sz="2900"/>
            </a:pPr>
            <a:r>
              <a:t>Time</a:t>
            </a:r>
          </a:p>
          <a:p>
            <a:pPr lvl="1" marL="742950" indent="-285750">
              <a:lnSpc>
                <a:spcPct val="80000"/>
              </a:lnSpc>
              <a:defRPr sz="2500"/>
            </a:pPr>
            <a:r>
              <a:t>Machine, staff and information downtime</a:t>
            </a:r>
          </a:p>
          <a:p>
            <a:pPr>
              <a:lnSpc>
                <a:spcPct val="80000"/>
              </a:lnSpc>
              <a:defRPr sz="2900"/>
            </a:pPr>
            <a:r>
              <a:t>Energy</a:t>
            </a:r>
          </a:p>
          <a:p>
            <a:pPr lvl="1" marL="742950" indent="-285750">
              <a:lnSpc>
                <a:spcPct val="80000"/>
              </a:lnSpc>
              <a:defRPr sz="2500"/>
            </a:pPr>
            <a:r>
              <a:t>Unnecessary/redundant tasks, unnecessary movement (of staff, materials, patients)</a:t>
            </a:r>
          </a:p>
          <a:p>
            <a:pPr>
              <a:lnSpc>
                <a:spcPct val="80000"/>
              </a:lnSpc>
              <a:defRPr sz="2900"/>
            </a:pPr>
            <a:r>
              <a:t>Supply/demand mismatches</a:t>
            </a:r>
          </a:p>
        </p:txBody>
      </p:sp>
      <p:pic>
        <p:nvPicPr>
          <p:cNvPr id="285" name="Picture 4" descr="Picture 4"/>
          <p:cNvPicPr>
            <a:picLocks noChangeAspect="1"/>
          </p:cNvPicPr>
          <p:nvPr/>
        </p:nvPicPr>
        <p:blipFill>
          <a:blip r:embed="rId2">
            <a:extLst/>
          </a:blip>
          <a:stretch>
            <a:fillRect/>
          </a:stretch>
        </p:blipFill>
        <p:spPr>
          <a:xfrm>
            <a:off x="8614611" y="1443789"/>
            <a:ext cx="3242798" cy="324279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646111" y="452718"/>
            <a:ext cx="9404723" cy="1400531"/>
          </a:xfrm>
          <a:prstGeom prst="rect">
            <a:avLst/>
          </a:prstGeom>
        </p:spPr>
        <p:txBody>
          <a:bodyPr/>
          <a:lstStyle/>
          <a:p>
            <a:pPr/>
            <a:r>
              <a:t>Classic Examples of Overuse in Medicine</a:t>
            </a:r>
          </a:p>
        </p:txBody>
      </p:sp>
      <p:sp>
        <p:nvSpPr>
          <p:cNvPr id="288" name="Content Placeholder 2"/>
          <p:cNvSpPr txBox="1"/>
          <p:nvPr>
            <p:ph type="body" idx="1"/>
          </p:nvPr>
        </p:nvSpPr>
        <p:spPr>
          <a:xfrm>
            <a:off x="646110" y="1853247"/>
            <a:ext cx="9203744" cy="4552036"/>
          </a:xfrm>
          <a:prstGeom prst="rect">
            <a:avLst/>
          </a:prstGeom>
        </p:spPr>
        <p:txBody>
          <a:bodyPr/>
          <a:lstStyle/>
          <a:p>
            <a:pPr>
              <a:lnSpc>
                <a:spcPct val="90000"/>
              </a:lnSpc>
              <a:defRPr sz="2900"/>
            </a:pPr>
            <a:r>
              <a:t>Bloodwork</a:t>
            </a:r>
          </a:p>
          <a:p>
            <a:pPr lvl="1" marL="742950" indent="-285750">
              <a:lnSpc>
                <a:spcPct val="90000"/>
              </a:lnSpc>
              <a:defRPr sz="2500"/>
            </a:pPr>
            <a:r>
              <a:t>Preop blood tests for minor procedures in healthy patients</a:t>
            </a:r>
          </a:p>
          <a:p>
            <a:pPr>
              <a:lnSpc>
                <a:spcPct val="90000"/>
              </a:lnSpc>
              <a:defRPr sz="2900"/>
            </a:pPr>
            <a:r>
              <a:t>Imaging</a:t>
            </a:r>
          </a:p>
          <a:p>
            <a:pPr lvl="1" marL="742950" indent="-285750">
              <a:lnSpc>
                <a:spcPct val="90000"/>
              </a:lnSpc>
              <a:defRPr sz="2500"/>
            </a:pPr>
            <a:r>
              <a:t>Imaging for low back pain, minor head trauma</a:t>
            </a:r>
          </a:p>
          <a:p>
            <a:pPr lvl="1" marL="0" indent="457200">
              <a:lnSpc>
                <a:spcPct val="90000"/>
              </a:lnSpc>
              <a:buSzTx/>
              <a:buFont typeface="Wingdings 3"/>
              <a:buNone/>
              <a:defRPr sz="2500"/>
            </a:pPr>
            <a:r>
              <a:t>(in absence of red flag signs/symps)</a:t>
            </a:r>
          </a:p>
          <a:p>
            <a:pPr>
              <a:lnSpc>
                <a:spcPct val="90000"/>
              </a:lnSpc>
              <a:defRPr sz="2900"/>
            </a:pPr>
            <a:r>
              <a:t>Treatments</a:t>
            </a:r>
          </a:p>
          <a:p>
            <a:pPr lvl="1" marL="742950" indent="-285750">
              <a:lnSpc>
                <a:spcPct val="90000"/>
              </a:lnSpc>
              <a:defRPr sz="2500"/>
            </a:pPr>
            <a:r>
              <a:t>Antibiotic Rx for URTI’s, otitis media</a:t>
            </a:r>
          </a:p>
          <a:p>
            <a:pPr>
              <a:lnSpc>
                <a:spcPct val="90000"/>
              </a:lnSpc>
              <a:defRPr sz="2900"/>
            </a:pPr>
            <a:r>
              <a:t>Procedures</a:t>
            </a:r>
          </a:p>
          <a:p>
            <a:pPr lvl="1" marL="742950" indent="-285750">
              <a:lnSpc>
                <a:spcPct val="90000"/>
              </a:lnSpc>
              <a:defRPr sz="2500"/>
            </a:pPr>
            <a:r>
              <a:t>Knee arthroscopies for patients &gt; 60 yrs with degenerative dz </a:t>
            </a:r>
          </a:p>
        </p:txBody>
      </p:sp>
      <p:pic>
        <p:nvPicPr>
          <p:cNvPr id="289" name="Picture 4" descr="Picture 4"/>
          <p:cNvPicPr>
            <a:picLocks noChangeAspect="1"/>
          </p:cNvPicPr>
          <p:nvPr/>
        </p:nvPicPr>
        <p:blipFill>
          <a:blip r:embed="rId2">
            <a:extLst/>
          </a:blip>
          <a:stretch>
            <a:fillRect/>
          </a:stretch>
        </p:blipFill>
        <p:spPr>
          <a:xfrm rot="607308">
            <a:off x="9343736" y="2031596"/>
            <a:ext cx="2286189" cy="2896529"/>
          </a:xfrm>
          <a:prstGeom prst="rect">
            <a:avLst/>
          </a:prstGeom>
          <a:ln w="12700">
            <a:miter lim="400000"/>
          </a:ln>
        </p:spPr>
      </p:pic>
      <p:pic>
        <p:nvPicPr>
          <p:cNvPr id="290" name="Picture 6" descr="Picture 6"/>
          <p:cNvPicPr>
            <a:picLocks noChangeAspect="1"/>
          </p:cNvPicPr>
          <p:nvPr/>
        </p:nvPicPr>
        <p:blipFill>
          <a:blip r:embed="rId3">
            <a:extLst/>
          </a:blip>
          <a:stretch>
            <a:fillRect/>
          </a:stretch>
        </p:blipFill>
        <p:spPr>
          <a:xfrm rot="20848427">
            <a:off x="7671535" y="3968291"/>
            <a:ext cx="1630205" cy="1630205"/>
          </a:xfrm>
          <a:prstGeom prst="rect">
            <a:avLst/>
          </a:prstGeom>
          <a:ln w="12700">
            <a:miter lim="400000"/>
          </a:ln>
        </p:spPr>
      </p:pic>
      <p:pic>
        <p:nvPicPr>
          <p:cNvPr id="291" name="Picture 12" descr="Picture 12"/>
          <p:cNvPicPr>
            <a:picLocks noChangeAspect="1"/>
          </p:cNvPicPr>
          <p:nvPr/>
        </p:nvPicPr>
        <p:blipFill>
          <a:blip r:embed="rId4">
            <a:extLst/>
          </a:blip>
          <a:srcRect l="11170" t="10292" r="10234" b="12046"/>
          <a:stretch>
            <a:fillRect/>
          </a:stretch>
        </p:blipFill>
        <p:spPr>
          <a:xfrm rot="627762">
            <a:off x="10245632" y="4755017"/>
            <a:ext cx="1592779" cy="157381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382398" y="403597"/>
            <a:ext cx="9404723" cy="1022057"/>
          </a:xfrm>
          <a:prstGeom prst="rect">
            <a:avLst/>
          </a:prstGeom>
        </p:spPr>
        <p:txBody>
          <a:bodyPr/>
          <a:lstStyle/>
          <a:p>
            <a:pPr/>
            <a:r>
              <a:t>Resource Stewardship ≠ Rationing!</a:t>
            </a:r>
          </a:p>
        </p:txBody>
      </p:sp>
      <p:sp>
        <p:nvSpPr>
          <p:cNvPr id="294" name="Content Placeholder 2"/>
          <p:cNvSpPr txBox="1"/>
          <p:nvPr>
            <p:ph type="body" idx="1"/>
          </p:nvPr>
        </p:nvSpPr>
        <p:spPr>
          <a:xfrm>
            <a:off x="173851" y="1471687"/>
            <a:ext cx="7526360" cy="4800776"/>
          </a:xfrm>
          <a:prstGeom prst="rect">
            <a:avLst/>
          </a:prstGeom>
        </p:spPr>
        <p:txBody>
          <a:bodyPr/>
          <a:lstStyle/>
          <a:p>
            <a:pPr>
              <a:lnSpc>
                <a:spcPct val="80000"/>
              </a:lnSpc>
              <a:defRPr i="1" sz="2700"/>
            </a:pPr>
            <a:r>
              <a:t>“There is a misperception that resource stewardship and rationing care are one in the same. </a:t>
            </a:r>
            <a:r>
              <a:rPr b="1"/>
              <a:t>This is not true. </a:t>
            </a:r>
            <a:r>
              <a:rPr b="1">
                <a:solidFill>
                  <a:schemeClr val="accent1"/>
                </a:solidFill>
              </a:rPr>
              <a:t>Rationing</a:t>
            </a:r>
            <a:r>
              <a:t> is when health care providers decide who receives effective health care tests, treatments or procedures based on certain criteria, such as age. </a:t>
            </a:r>
            <a:r>
              <a:rPr b="1">
                <a:solidFill>
                  <a:schemeClr val="accent1"/>
                </a:solidFill>
              </a:rPr>
              <a:t>Resource stewardship</a:t>
            </a:r>
            <a:r>
              <a:rPr b="1"/>
              <a:t> </a:t>
            </a:r>
            <a:r>
              <a:t>is when health care providers do NOT provide care to patients which evidence shows is not effective. These decisions are made collaboratively with the patient. We need to give each patient the care that they need, but also consider what they don't need and avoid care that can cause harm.”</a:t>
            </a:r>
          </a:p>
          <a:p>
            <a:pPr lvl="3" marL="1600200" indent="-228600">
              <a:lnSpc>
                <a:spcPct val="80000"/>
              </a:lnSpc>
              <a:defRPr i="1" sz="1700"/>
            </a:pPr>
            <a:r>
              <a:t>Dr Wendy Levinson</a:t>
            </a:r>
          </a:p>
        </p:txBody>
      </p:sp>
      <p:sp>
        <p:nvSpPr>
          <p:cNvPr id="295" name="TextBox 3"/>
          <p:cNvSpPr txBox="1"/>
          <p:nvPr/>
        </p:nvSpPr>
        <p:spPr>
          <a:xfrm>
            <a:off x="45719" y="6427203"/>
            <a:ext cx="11970084" cy="3401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solidFill>
                  <a:srgbClr val="FFFFFF"/>
                </a:solidFill>
                <a:latin typeface="+mn-lt"/>
                <a:ea typeface="+mn-ea"/>
                <a:cs typeface="+mn-cs"/>
                <a:sym typeface="Calibri"/>
              </a:defRPr>
            </a:pPr>
            <a:r>
              <a:t>IHI Open School. </a:t>
            </a:r>
            <a:r>
              <a:rPr i="1"/>
              <a:t>Resource Stewardship in Medicine. </a:t>
            </a:r>
            <a:r>
              <a:t>Last retrieved July 31, 2017 from </a:t>
            </a:r>
            <a:r>
              <a:rPr u="sng">
                <a:solidFill>
                  <a:srgbClr val="C4E46E"/>
                </a:solidFill>
                <a:uFill>
                  <a:solidFill>
                    <a:srgbClr val="C4E46E"/>
                  </a:solidFill>
                </a:uFill>
                <a:hlinkClick r:id="rId2" invalidUrl="" action="" tgtFrame="" tooltip="" history="1" highlightClick="0" endSnd="0"/>
              </a:rPr>
              <a:t>https://vimeo.com/93605940</a:t>
            </a:r>
          </a:p>
        </p:txBody>
      </p:sp>
      <p:pic>
        <p:nvPicPr>
          <p:cNvPr id="296" name="Picture 5" descr="Picture 5"/>
          <p:cNvPicPr>
            <a:picLocks noChangeAspect="1"/>
          </p:cNvPicPr>
          <p:nvPr/>
        </p:nvPicPr>
        <p:blipFill>
          <a:blip r:embed="rId3">
            <a:extLst/>
          </a:blip>
          <a:srcRect l="5270" t="0" r="4367" b="0"/>
          <a:stretch>
            <a:fillRect/>
          </a:stretch>
        </p:blipFill>
        <p:spPr>
          <a:xfrm>
            <a:off x="7850726" y="1969639"/>
            <a:ext cx="4167423" cy="341667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3" name="Diagram 2"/>
          <p:cNvGrpSpPr/>
          <p:nvPr/>
        </p:nvGrpSpPr>
        <p:grpSpPr>
          <a:xfrm>
            <a:off x="4395536" y="1098839"/>
            <a:ext cx="7301142" cy="5091513"/>
            <a:chOff x="0" y="0"/>
            <a:chExt cx="7301142" cy="5091512"/>
          </a:xfrm>
        </p:grpSpPr>
        <p:grpSp>
          <p:nvGrpSpPr>
            <p:cNvPr id="300" name="Group"/>
            <p:cNvGrpSpPr/>
            <p:nvPr/>
          </p:nvGrpSpPr>
          <p:grpSpPr>
            <a:xfrm>
              <a:off x="2114842" y="1696659"/>
              <a:ext cx="2826478" cy="1695888"/>
              <a:chOff x="0" y="0"/>
              <a:chExt cx="2826476" cy="1695886"/>
            </a:xfrm>
          </p:grpSpPr>
          <p:sp>
            <p:nvSpPr>
              <p:cNvPr id="298" name="Shape"/>
              <p:cNvSpPr/>
              <p:nvPr/>
            </p:nvSpPr>
            <p:spPr>
              <a:xfrm>
                <a:off x="-1" y="0"/>
                <a:ext cx="2826478" cy="1695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rgbClr val="EF7521"/>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299" name="Quality"/>
              <p:cNvSpPr txBox="1"/>
              <p:nvPr/>
            </p:nvSpPr>
            <p:spPr>
              <a:xfrm>
                <a:off x="397044" y="666948"/>
                <a:ext cx="2032387" cy="361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b="1" sz="2400">
                    <a:solidFill>
                      <a:srgbClr val="002060"/>
                    </a:solidFill>
                    <a:latin typeface="+mn-lt"/>
                    <a:ea typeface="+mn-ea"/>
                    <a:cs typeface="+mn-cs"/>
                    <a:sym typeface="Calibri"/>
                  </a:defRPr>
                </a:lvl1pPr>
              </a:lstStyle>
              <a:p>
                <a:pPr/>
                <a:r>
                  <a:t>Quality</a:t>
                </a:r>
              </a:p>
            </p:txBody>
          </p:sp>
        </p:grpSp>
        <p:sp>
          <p:nvSpPr>
            <p:cNvPr id="301" name="Shape"/>
            <p:cNvSpPr/>
            <p:nvPr/>
          </p:nvSpPr>
          <p:spPr>
            <a:xfrm>
              <a:off x="3993105" y="442500"/>
              <a:ext cx="905628" cy="78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79" y="0"/>
                  </a:lnTo>
                  <a:lnTo>
                    <a:pt x="16221" y="0"/>
                  </a:lnTo>
                  <a:lnTo>
                    <a:pt x="21600" y="10800"/>
                  </a:lnTo>
                  <a:lnTo>
                    <a:pt x="16221" y="21600"/>
                  </a:lnTo>
                  <a:lnTo>
                    <a:pt x="5379" y="21600"/>
                  </a:lnTo>
                  <a:close/>
                </a:path>
              </a:pathLst>
            </a:custGeom>
            <a:solidFill>
              <a:srgbClr val="D5EDF8"/>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nvGrpSpPr>
            <p:cNvPr id="304" name="Group"/>
            <p:cNvGrpSpPr/>
            <p:nvPr/>
          </p:nvGrpSpPr>
          <p:grpSpPr>
            <a:xfrm>
              <a:off x="2091132" y="0"/>
              <a:ext cx="2826468" cy="1695876"/>
              <a:chOff x="0" y="0"/>
              <a:chExt cx="2826466" cy="1695875"/>
            </a:xfrm>
          </p:grpSpPr>
          <p:sp>
            <p:nvSpPr>
              <p:cNvPr id="302"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rgbClr val="003152"/>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03" name="Equity"/>
              <p:cNvSpPr txBox="1"/>
              <p:nvPr/>
            </p:nvSpPr>
            <p:spPr>
              <a:xfrm>
                <a:off x="397043" y="666943"/>
                <a:ext cx="2032381" cy="361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Equity</a:t>
                </a:r>
              </a:p>
            </p:txBody>
          </p:sp>
        </p:grpSp>
        <p:sp>
          <p:nvSpPr>
            <p:cNvPr id="305" name="Shape"/>
            <p:cNvSpPr/>
            <p:nvPr/>
          </p:nvSpPr>
          <p:spPr>
            <a:xfrm>
              <a:off x="5193619" y="2008970"/>
              <a:ext cx="905628" cy="78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79" y="0"/>
                  </a:lnTo>
                  <a:lnTo>
                    <a:pt x="16221" y="0"/>
                  </a:lnTo>
                  <a:lnTo>
                    <a:pt x="21600" y="10800"/>
                  </a:lnTo>
                  <a:lnTo>
                    <a:pt x="16221" y="21600"/>
                  </a:lnTo>
                  <a:lnTo>
                    <a:pt x="5379" y="21600"/>
                  </a:lnTo>
                  <a:close/>
                </a:path>
              </a:pathLst>
            </a:custGeom>
            <a:solidFill>
              <a:srgbClr val="D5EDF8"/>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nvGrpSpPr>
            <p:cNvPr id="308" name="Group"/>
            <p:cNvGrpSpPr/>
            <p:nvPr/>
          </p:nvGrpSpPr>
          <p:grpSpPr>
            <a:xfrm>
              <a:off x="4467476" y="826960"/>
              <a:ext cx="2826467" cy="1695876"/>
              <a:chOff x="0" y="0"/>
              <a:chExt cx="2826466" cy="1695875"/>
            </a:xfrm>
          </p:grpSpPr>
          <p:sp>
            <p:nvSpPr>
              <p:cNvPr id="306"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rgbClr val="414F5C"/>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07" name="Timeliness"/>
              <p:cNvSpPr txBox="1"/>
              <p:nvPr/>
            </p:nvSpPr>
            <p:spPr>
              <a:xfrm>
                <a:off x="397042" y="666943"/>
                <a:ext cx="2032381" cy="361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Timeliness</a:t>
                </a:r>
              </a:p>
            </p:txBody>
          </p:sp>
        </p:grpSp>
        <p:grpSp>
          <p:nvGrpSpPr>
            <p:cNvPr id="311" name="Group"/>
            <p:cNvGrpSpPr/>
            <p:nvPr/>
          </p:nvGrpSpPr>
          <p:grpSpPr>
            <a:xfrm>
              <a:off x="4474676" y="2541657"/>
              <a:ext cx="2826467" cy="1695877"/>
              <a:chOff x="0" y="0"/>
              <a:chExt cx="2826466" cy="1695875"/>
            </a:xfrm>
          </p:grpSpPr>
          <p:sp>
            <p:nvSpPr>
              <p:cNvPr id="309"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rgbClr val="557FA6"/>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10" name="Efficiency"/>
              <p:cNvSpPr txBox="1"/>
              <p:nvPr/>
            </p:nvSpPr>
            <p:spPr>
              <a:xfrm>
                <a:off x="397042" y="666943"/>
                <a:ext cx="2032381" cy="361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Efficiency</a:t>
                </a:r>
              </a:p>
            </p:txBody>
          </p:sp>
        </p:grpSp>
        <p:sp>
          <p:nvSpPr>
            <p:cNvPr id="312" name="Shape"/>
            <p:cNvSpPr/>
            <p:nvPr/>
          </p:nvSpPr>
          <p:spPr>
            <a:xfrm>
              <a:off x="2638099" y="3826590"/>
              <a:ext cx="905628" cy="78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79" y="0"/>
                  </a:lnTo>
                  <a:lnTo>
                    <a:pt x="16221" y="0"/>
                  </a:lnTo>
                  <a:lnTo>
                    <a:pt x="21600" y="10800"/>
                  </a:lnTo>
                  <a:lnTo>
                    <a:pt x="16221" y="21600"/>
                  </a:lnTo>
                  <a:lnTo>
                    <a:pt x="5379" y="21600"/>
                  </a:lnTo>
                  <a:close/>
                </a:path>
              </a:pathLst>
            </a:custGeom>
            <a:solidFill>
              <a:srgbClr val="D5EDF8"/>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nvGrpSpPr>
            <p:cNvPr id="315" name="Group"/>
            <p:cNvGrpSpPr/>
            <p:nvPr/>
          </p:nvGrpSpPr>
          <p:grpSpPr>
            <a:xfrm>
              <a:off x="2122015" y="3395636"/>
              <a:ext cx="2826468" cy="1695877"/>
              <a:chOff x="0" y="0"/>
              <a:chExt cx="2826466" cy="1695875"/>
            </a:xfrm>
          </p:grpSpPr>
          <p:sp>
            <p:nvSpPr>
              <p:cNvPr id="313"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rgbClr val="BBC7D9"/>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14" name="Effectiveness"/>
              <p:cNvSpPr txBox="1"/>
              <p:nvPr/>
            </p:nvSpPr>
            <p:spPr>
              <a:xfrm>
                <a:off x="397043" y="666943"/>
                <a:ext cx="2032381" cy="361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Effectiveness</a:t>
                </a:r>
              </a:p>
            </p:txBody>
          </p:sp>
        </p:grpSp>
        <p:sp>
          <p:nvSpPr>
            <p:cNvPr id="316" name="Shape"/>
            <p:cNvSpPr/>
            <p:nvPr/>
          </p:nvSpPr>
          <p:spPr>
            <a:xfrm>
              <a:off x="1336513" y="2368397"/>
              <a:ext cx="905628" cy="78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379" y="0"/>
                  </a:lnTo>
                  <a:lnTo>
                    <a:pt x="16221" y="0"/>
                  </a:lnTo>
                  <a:lnTo>
                    <a:pt x="21600" y="10800"/>
                  </a:lnTo>
                  <a:lnTo>
                    <a:pt x="16221" y="21600"/>
                  </a:lnTo>
                  <a:lnTo>
                    <a:pt x="5379" y="21600"/>
                  </a:lnTo>
                  <a:close/>
                </a:path>
              </a:pathLst>
            </a:custGeom>
            <a:solidFill>
              <a:srgbClr val="0E5580"/>
            </a:solidFill>
            <a:ln w="12700" cap="flat">
              <a:noFill/>
              <a:miter lim="400000"/>
            </a:ln>
            <a:effectLst/>
          </p:spPr>
          <p:txBody>
            <a:bodyPr wrap="square" lIns="45719" tIns="45719" rIns="45719" bIns="45719" numCol="1" anchor="t">
              <a:noAutofit/>
            </a:bodyPr>
            <a:lstStyle/>
            <a:p>
              <a:pPr>
                <a:defRPr>
                  <a:solidFill>
                    <a:srgbClr val="FFFFFF"/>
                  </a:solidFill>
                </a:defRPr>
              </a:pPr>
            </a:p>
          </p:txBody>
        </p:sp>
        <p:grpSp>
          <p:nvGrpSpPr>
            <p:cNvPr id="319" name="Group"/>
            <p:cNvGrpSpPr/>
            <p:nvPr/>
          </p:nvGrpSpPr>
          <p:grpSpPr>
            <a:xfrm>
              <a:off x="0" y="2538982"/>
              <a:ext cx="2826467" cy="1695877"/>
              <a:chOff x="0" y="0"/>
              <a:chExt cx="2826466" cy="1695875"/>
            </a:xfrm>
          </p:grpSpPr>
          <p:sp>
            <p:nvSpPr>
              <p:cNvPr id="317"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chemeClr val="accent2"/>
              </a:solidFill>
              <a:ln w="19050" cap="rnd">
                <a:solidFill>
                  <a:srgbClr val="D8DFE0"/>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18" name="Patient Centeredness"/>
              <p:cNvSpPr txBox="1"/>
              <p:nvPr/>
            </p:nvSpPr>
            <p:spPr>
              <a:xfrm>
                <a:off x="397042" y="497844"/>
                <a:ext cx="2032382" cy="700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Patient Centeredness</a:t>
                </a:r>
              </a:p>
            </p:txBody>
          </p:sp>
        </p:grpSp>
        <p:grpSp>
          <p:nvGrpSpPr>
            <p:cNvPr id="322" name="Group"/>
            <p:cNvGrpSpPr/>
            <p:nvPr/>
          </p:nvGrpSpPr>
          <p:grpSpPr>
            <a:xfrm>
              <a:off x="0" y="843098"/>
              <a:ext cx="2826467" cy="1695877"/>
              <a:chOff x="0" y="0"/>
              <a:chExt cx="2826466" cy="1695875"/>
            </a:xfrm>
          </p:grpSpPr>
          <p:sp>
            <p:nvSpPr>
              <p:cNvPr id="320" name="Shape"/>
              <p:cNvSpPr/>
              <p:nvPr/>
            </p:nvSpPr>
            <p:spPr>
              <a:xfrm>
                <a:off x="-1" y="0"/>
                <a:ext cx="2826468" cy="1695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703" y="0"/>
                    </a:lnTo>
                    <a:lnTo>
                      <a:pt x="17897" y="0"/>
                    </a:lnTo>
                    <a:lnTo>
                      <a:pt x="21600" y="10800"/>
                    </a:lnTo>
                    <a:lnTo>
                      <a:pt x="17897" y="21600"/>
                    </a:lnTo>
                    <a:lnTo>
                      <a:pt x="3703" y="21600"/>
                    </a:lnTo>
                    <a:close/>
                  </a:path>
                </a:pathLst>
              </a:cu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066800">
                  <a:lnSpc>
                    <a:spcPct val="90000"/>
                  </a:lnSpc>
                  <a:spcBef>
                    <a:spcPts val="700"/>
                  </a:spcBef>
                  <a:defRPr>
                    <a:solidFill>
                      <a:srgbClr val="FFFFFF"/>
                    </a:solidFill>
                  </a:defRPr>
                </a:pPr>
              </a:p>
            </p:txBody>
          </p:sp>
          <p:sp>
            <p:nvSpPr>
              <p:cNvPr id="321" name="Safety"/>
              <p:cNvSpPr txBox="1"/>
              <p:nvPr/>
            </p:nvSpPr>
            <p:spPr>
              <a:xfrm>
                <a:off x="397042" y="666943"/>
                <a:ext cx="2032382" cy="3619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ctr">
                <a:spAutoFit/>
              </a:bodyPr>
              <a:lstStyle>
                <a:lvl1pPr algn="ctr" defTabSz="1066800">
                  <a:lnSpc>
                    <a:spcPct val="90000"/>
                  </a:lnSpc>
                  <a:spcBef>
                    <a:spcPts val="1000"/>
                  </a:spcBef>
                  <a:defRPr sz="2400">
                    <a:solidFill>
                      <a:srgbClr val="FFFFFF"/>
                    </a:solidFill>
                    <a:latin typeface="+mn-lt"/>
                    <a:ea typeface="+mn-ea"/>
                    <a:cs typeface="+mn-cs"/>
                    <a:sym typeface="Calibri"/>
                  </a:defRPr>
                </a:lvl1pPr>
              </a:lstStyle>
              <a:p>
                <a:pPr/>
                <a:r>
                  <a:t>Safety</a:t>
                </a:r>
              </a:p>
            </p:txBody>
          </p:sp>
        </p:grpSp>
      </p:grpSp>
      <p:grpSp>
        <p:nvGrpSpPr>
          <p:cNvPr id="328" name="Group 1"/>
          <p:cNvGrpSpPr/>
          <p:nvPr/>
        </p:nvGrpSpPr>
        <p:grpSpPr>
          <a:xfrm>
            <a:off x="703447" y="250173"/>
            <a:ext cx="4211231" cy="1574141"/>
            <a:chOff x="0" y="0"/>
            <a:chExt cx="4211230" cy="1574139"/>
          </a:xfrm>
        </p:grpSpPr>
        <p:sp>
          <p:nvSpPr>
            <p:cNvPr id="324" name="TextBox 17"/>
            <p:cNvSpPr txBox="1"/>
            <p:nvPr/>
          </p:nvSpPr>
          <p:spPr>
            <a:xfrm>
              <a:off x="0" y="350789"/>
              <a:ext cx="2843846" cy="70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pPr>
              <a:r>
                <a:t>Value</a:t>
              </a:r>
              <a:r>
                <a:rPr sz="4000"/>
                <a:t> =</a:t>
              </a:r>
            </a:p>
          </p:txBody>
        </p:sp>
        <p:sp>
          <p:nvSpPr>
            <p:cNvPr id="325" name="TextBox 18"/>
            <p:cNvSpPr txBox="1"/>
            <p:nvPr/>
          </p:nvSpPr>
          <p:spPr>
            <a:xfrm>
              <a:off x="1727350" y="0"/>
              <a:ext cx="2483881" cy="70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lvl1pPr>
            </a:lstStyle>
            <a:p>
              <a:pPr/>
              <a:r>
                <a:t>Quality</a:t>
              </a:r>
            </a:p>
          </p:txBody>
        </p:sp>
        <p:sp>
          <p:nvSpPr>
            <p:cNvPr id="326" name="TextBox 19"/>
            <p:cNvSpPr txBox="1"/>
            <p:nvPr/>
          </p:nvSpPr>
          <p:spPr>
            <a:xfrm>
              <a:off x="2089664" y="867940"/>
              <a:ext cx="1672520" cy="706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800">
                  <a:ln w="3175" cap="flat">
                    <a:solidFill>
                      <a:srgbClr val="998D5F"/>
                    </a:solidFill>
                    <a:prstDash val="solid"/>
                    <a:round/>
                  </a:ln>
                  <a:solidFill>
                    <a:srgbClr val="FFFFFF"/>
                  </a:solidFill>
                  <a:effectLst>
                    <a:outerShdw sx="100000" sy="100000" kx="0" ky="0" algn="b" rotWithShape="0" blurRad="38100" dist="20320" dir="1800000">
                      <a:srgbClr val="000000">
                        <a:alpha val="40000"/>
                      </a:srgbClr>
                    </a:outerShdw>
                  </a:effectLst>
                  <a:latin typeface="+mn-lt"/>
                  <a:ea typeface="+mn-ea"/>
                  <a:cs typeface="+mn-cs"/>
                  <a:sym typeface="Calibri"/>
                </a:defRPr>
              </a:lvl1pPr>
            </a:lstStyle>
            <a:p>
              <a:pPr/>
              <a:r>
                <a:t>Cost</a:t>
              </a:r>
            </a:p>
          </p:txBody>
        </p:sp>
        <p:sp>
          <p:nvSpPr>
            <p:cNvPr id="327" name="Straight Connector 20"/>
            <p:cNvSpPr/>
            <p:nvPr/>
          </p:nvSpPr>
          <p:spPr>
            <a:xfrm flipV="1">
              <a:off x="1989873" y="819337"/>
              <a:ext cx="2005956" cy="3866"/>
            </a:xfrm>
            <a:prstGeom prst="line">
              <a:avLst/>
            </a:prstGeom>
            <a:solidFill>
              <a:schemeClr val="accent1"/>
            </a:solidFill>
            <a:ln w="571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329" name="Content Placeholder 4"/>
          <p:cNvSpPr txBox="1"/>
          <p:nvPr>
            <p:ph type="body" sz="quarter" idx="1"/>
          </p:nvPr>
        </p:nvSpPr>
        <p:spPr>
          <a:xfrm>
            <a:off x="1103311" y="2052917"/>
            <a:ext cx="3098661" cy="4195483"/>
          </a:xfrm>
          <a:prstGeom prst="rect">
            <a:avLst/>
          </a:prstGeom>
        </p:spPr>
        <p:txBody>
          <a:bodyPr/>
          <a:lstStyle/>
          <a:p>
            <a:pPr/>
            <a:r>
              <a:t>Value of care can be improved by increasing quality and/or decreasing costs</a:t>
            </a:r>
          </a:p>
        </p:txBody>
      </p:sp>
      <p:sp>
        <p:nvSpPr>
          <p:cNvPr id="330" name="TextBox 5"/>
          <p:cNvSpPr txBox="1"/>
          <p:nvPr/>
        </p:nvSpPr>
        <p:spPr>
          <a:xfrm>
            <a:off x="45720" y="6211668"/>
            <a:ext cx="10636819" cy="6251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latin typeface="+mn-lt"/>
                <a:ea typeface="+mn-ea"/>
                <a:cs typeface="+mn-cs"/>
                <a:sym typeface="Calibri"/>
              </a:defRPr>
            </a:pPr>
            <a:r>
              <a:t>Institute of Medicine (IOM). 2001. </a:t>
            </a:r>
            <a:r>
              <a:rPr i="1"/>
              <a:t>Crossing the Quality Chasm.</a:t>
            </a:r>
          </a:p>
          <a:p>
            <a:pPr>
              <a:defRPr i="1">
                <a:solidFill>
                  <a:srgbClr val="FFFFFF"/>
                </a:solidFill>
                <a:latin typeface="+mn-lt"/>
                <a:ea typeface="+mn-ea"/>
                <a:cs typeface="+mn-cs"/>
                <a:sym typeface="Calibri"/>
              </a:defRPr>
            </a:pPr>
            <a:r>
              <a:t>Crossing the Quality Chasm: A New Health System for the 21st Century.</a:t>
            </a:r>
            <a:r>
              <a:rPr i="0"/>
              <a:t> Washington, D.C: National Academy Press.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a:majorFont>
        <a:latin typeface="Helvetica"/>
        <a:ea typeface="Helvetica"/>
        <a:cs typeface="Helvetica"/>
      </a:majorFont>
      <a:minorFont>
        <a:latin typeface="Calibri"/>
        <a:ea typeface="Calibri"/>
        <a:cs typeface="Calibri"/>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a:majorFont>
        <a:latin typeface="Helvetica"/>
        <a:ea typeface="Helvetica"/>
        <a:cs typeface="Helvetica"/>
      </a:majorFont>
      <a:minorFont>
        <a:latin typeface="Calibri"/>
        <a:ea typeface="Calibri"/>
        <a:cs typeface="Calibri"/>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